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69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94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90.xml" ContentType="application/vnd.openxmlformats-officedocument.presentationml.slide+xml"/>
  <Override PartName="/ppt/slides/slide89.xml" ContentType="application/vnd.openxmlformats-officedocument.presentationml.slide+xml"/>
  <Override PartName="/ppt/slides/slide88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68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22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28.xml" ContentType="application/vnd.openxmlformats-officedocument.presentationml.slide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ags/tag11.xml" ContentType="application/vnd.openxmlformats-officedocument.presentationml.tags+xml"/>
  <Override PartName="/ppt/tags/tag3.xml" ContentType="application/vnd.openxmlformats-officedocument.presentationml.tags+xml"/>
  <Override PartName="/ppt/tags/tag2.xml" ContentType="application/vnd.openxmlformats-officedocument.presentationml.tags+xml"/>
  <Override PartName="/ppt/tags/tag10.xml" ContentType="application/vnd.openxmlformats-officedocument.presentationml.tags+xml"/>
  <Override PartName="/ppt/tags/tag9.xml" ContentType="application/vnd.openxmlformats-officedocument.presentationml.tags+xml"/>
  <Override PartName="/ppt/tags/tag8.xml" ContentType="application/vnd.openxmlformats-officedocument.presentationml.tags+xml"/>
  <Override PartName="/ppt/tags/tag7.xml" ContentType="application/vnd.openxmlformats-officedocument.presentationml.tags+xml"/>
  <Override PartName="/ppt/tags/tag6.xml" ContentType="application/vnd.openxmlformats-officedocument.presentationml.tags+xml"/>
  <Override PartName="/ppt/tags/tag5.xml" ContentType="application/vnd.openxmlformats-officedocument.presentationml.tags+xml"/>
  <Override PartName="/ppt/tags/tag13.xml" ContentType="application/vnd.openxmlformats-officedocument.presentationml.tags+xml"/>
  <Override PartName="/ppt/tags/tag4.xml" ContentType="application/vnd.openxmlformats-officedocument.presentationml.tags+xml"/>
  <Override PartName="/ppt/tags/tag12.xml" ContentType="application/vnd.openxmlformats-officedocument.presentationml.tags+xml"/>
  <Override PartName="/ppt/tags/tag1.xml" ContentType="application/vnd.openxmlformats-officedocument.presentationml.tag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6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8" r:id="rId9"/>
    <p:sldId id="261" r:id="rId10"/>
    <p:sldId id="262" r:id="rId11"/>
    <p:sldId id="263" r:id="rId12"/>
    <p:sldId id="264" r:id="rId13"/>
    <p:sldId id="342" r:id="rId14"/>
    <p:sldId id="267" r:id="rId15"/>
    <p:sldId id="269" r:id="rId16"/>
    <p:sldId id="272" r:id="rId17"/>
    <p:sldId id="270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6" r:id="rId32"/>
    <p:sldId id="288" r:id="rId33"/>
    <p:sldId id="289" r:id="rId34"/>
    <p:sldId id="290" r:id="rId35"/>
    <p:sldId id="343" r:id="rId36"/>
    <p:sldId id="285" r:id="rId37"/>
    <p:sldId id="287" r:id="rId38"/>
    <p:sldId id="344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45" r:id="rId57"/>
    <p:sldId id="308" r:id="rId58"/>
    <p:sldId id="309" r:id="rId59"/>
    <p:sldId id="310" r:id="rId60"/>
    <p:sldId id="311" r:id="rId61"/>
    <p:sldId id="312" r:id="rId62"/>
    <p:sldId id="313" r:id="rId63"/>
    <p:sldId id="318" r:id="rId64"/>
    <p:sldId id="319" r:id="rId65"/>
    <p:sldId id="320" r:id="rId66"/>
    <p:sldId id="316" r:id="rId67"/>
    <p:sldId id="314" r:id="rId68"/>
    <p:sldId id="315" r:id="rId69"/>
    <p:sldId id="317" r:id="rId70"/>
    <p:sldId id="321" r:id="rId71"/>
    <p:sldId id="322" r:id="rId72"/>
    <p:sldId id="323" r:id="rId73"/>
    <p:sldId id="324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6" r:id="rId89"/>
    <p:sldId id="325" r:id="rId90"/>
    <p:sldId id="326" r:id="rId91"/>
    <p:sldId id="327" r:id="rId92"/>
    <p:sldId id="347" r:id="rId93"/>
    <p:sldId id="348" r:id="rId94"/>
    <p:sldId id="349" r:id="rId9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78" autoAdjust="0"/>
  </p:normalViewPr>
  <p:slideViewPr>
    <p:cSldViewPr>
      <p:cViewPr>
        <p:scale>
          <a:sx n="100" d="100"/>
          <a:sy n="100" d="100"/>
        </p:scale>
        <p:origin x="-1308" y="-3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customXml" Target="../customXml/item2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10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104" Type="http://schemas.openxmlformats.org/officeDocument/2006/relationships/customXml" Target="../customXml/item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3747C-9FF4-4D52-A253-502733BC51FD}" type="datetimeFigureOut">
              <a:rPr lang="en-GB" smtClean="0"/>
              <a:t>23/10/2015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AD5E5-EF47-482C-B395-11722F9268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779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 descr="Architektur_eingefärbt_Tit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11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63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50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hteck 15"/>
          <p:cNvSpPr>
            <a:spLocks noChangeArrowheads="1"/>
          </p:cNvSpPr>
          <p:nvPr/>
        </p:nvSpPr>
        <p:spPr bwMode="auto">
          <a:xfrm>
            <a:off x="0" y="0"/>
            <a:ext cx="9144000" cy="12319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Grafik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3" y="407988"/>
            <a:ext cx="2351087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12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" y="6572090"/>
            <a:ext cx="285909" cy="285909"/>
          </a:xfrm>
          <a:prstGeom prst="rect">
            <a:avLst/>
          </a:prstGeom>
        </p:spPr>
      </p:pic>
      <p:sp>
        <p:nvSpPr>
          <p:cNvPr id="11" name="Textfeld 16"/>
          <p:cNvSpPr txBox="1"/>
          <p:nvPr/>
        </p:nvSpPr>
        <p:spPr bwMode="auto">
          <a:xfrm>
            <a:off x="5921375" y="-885825"/>
            <a:ext cx="0" cy="14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ts val="100"/>
              </a:spcBef>
              <a:spcAft>
                <a:spcPts val="100"/>
              </a:spcAft>
              <a:defRPr/>
            </a:pPr>
            <a:endParaRPr lang="de-DE" sz="950" dirty="0">
              <a:solidFill>
                <a:srgbClr val="000000"/>
              </a:solidFill>
              <a:ea typeface="MS PGothic" charset="0"/>
              <a:cs typeface="MS PGothic" charset="0"/>
            </a:endParaRPr>
          </a:p>
        </p:txBody>
      </p:sp>
      <p:sp>
        <p:nvSpPr>
          <p:cNvPr id="9" name="Textplatzhalter 23"/>
          <p:cNvSpPr>
            <a:spLocks noGrp="1" noChangeAspect="1"/>
          </p:cNvSpPr>
          <p:nvPr>
            <p:ph type="body" sz="quarter" idx="11"/>
          </p:nvPr>
        </p:nvSpPr>
        <p:spPr>
          <a:xfrm>
            <a:off x="288107" y="3764090"/>
            <a:ext cx="2808000" cy="2808000"/>
          </a:xfrm>
          <a:solidFill>
            <a:schemeClr val="bg1"/>
          </a:solidFill>
        </p:spPr>
        <p:txBody>
          <a:bodyPr lIns="468000" bIns="324000" anchor="b"/>
          <a:lstStyle>
            <a:lvl1pPr marL="0" indent="0">
              <a:buFont typeface="Arial" panose="020B0604020202020204" pitchFamily="34" charset="0"/>
              <a:buNone/>
              <a:defRPr sz="1800" b="0">
                <a:solidFill>
                  <a:schemeClr val="accent1"/>
                </a:solidFill>
              </a:defRPr>
            </a:lvl1pPr>
            <a:lvl2pPr marL="268288" indent="0">
              <a:buNone/>
              <a:defRPr/>
            </a:lvl2pPr>
            <a:lvl3pPr marL="534987" indent="0">
              <a:buNone/>
              <a:defRPr/>
            </a:lvl3pPr>
            <a:lvl4pPr marL="803275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el 11"/>
          <p:cNvSpPr>
            <a:spLocks noGrp="1"/>
          </p:cNvSpPr>
          <p:nvPr>
            <p:ph type="title"/>
          </p:nvPr>
        </p:nvSpPr>
        <p:spPr>
          <a:xfrm>
            <a:off x="740780" y="2888898"/>
            <a:ext cx="4972036" cy="2520000"/>
          </a:xfrm>
        </p:spPr>
        <p:txBody>
          <a:bodyPr/>
          <a:lstStyle>
            <a:lvl1pPr>
              <a:lnSpc>
                <a:spcPct val="90000"/>
              </a:lnSpc>
              <a:defRPr sz="4000">
                <a:solidFill>
                  <a:srgbClr val="213E7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64594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0" descr="Architektur_eingefärbt_Tit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50" y="407988"/>
            <a:ext cx="23558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1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63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50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6" name="Grafik 12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" y="6572090"/>
            <a:ext cx="285909" cy="285909"/>
          </a:xfrm>
          <a:prstGeom prst="rect">
            <a:avLst/>
          </a:prstGeom>
        </p:spPr>
      </p:pic>
      <p:sp>
        <p:nvSpPr>
          <p:cNvPr id="24" name="Textplatzhalter 23"/>
          <p:cNvSpPr>
            <a:spLocks noGrp="1"/>
          </p:cNvSpPr>
          <p:nvPr>
            <p:ph type="body" sz="quarter" idx="10"/>
          </p:nvPr>
        </p:nvSpPr>
        <p:spPr>
          <a:xfrm>
            <a:off x="288107" y="2965290"/>
            <a:ext cx="3606800" cy="3606800"/>
          </a:xfrm>
          <a:solidFill>
            <a:schemeClr val="bg1"/>
          </a:solidFill>
        </p:spPr>
        <p:txBody>
          <a:bodyPr lIns="468000" bIns="324000" anchor="b"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SzPct val="120000"/>
              <a:buFont typeface="+mj-lt"/>
              <a:buAutoNum type="arabicPeriod"/>
              <a:tabLst>
                <a:tab pos="1527175" algn="l"/>
              </a:tabLst>
              <a:defRPr sz="1800" b="0">
                <a:solidFill>
                  <a:schemeClr val="accent1"/>
                </a:solidFill>
              </a:defRPr>
            </a:lvl1pPr>
            <a:lvl2pPr marL="268288" indent="0">
              <a:buNone/>
              <a:defRPr/>
            </a:lvl2pPr>
            <a:lvl3pPr marL="534987" indent="0">
              <a:buNone/>
              <a:defRPr/>
            </a:lvl3pPr>
            <a:lvl4pPr marL="803275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US" altLang="de-DE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107702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rKapitel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 descr="Architektur_eingefärbt_Tit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50" y="407988"/>
            <a:ext cx="23558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1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63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1500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Grafik 12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" y="6572090"/>
            <a:ext cx="285909" cy="285909"/>
          </a:xfrm>
          <a:prstGeom prst="rect">
            <a:avLst/>
          </a:prstGeom>
        </p:spPr>
      </p:pic>
      <p:sp>
        <p:nvSpPr>
          <p:cNvPr id="24" name="Textplatzhalter 23"/>
          <p:cNvSpPr>
            <a:spLocks noGrp="1"/>
          </p:cNvSpPr>
          <p:nvPr>
            <p:ph type="body" sz="quarter" idx="10"/>
          </p:nvPr>
        </p:nvSpPr>
        <p:spPr>
          <a:xfrm>
            <a:off x="288107" y="2965290"/>
            <a:ext cx="3606800" cy="3606800"/>
          </a:xfrm>
          <a:solidFill>
            <a:schemeClr val="bg1"/>
          </a:solidFill>
        </p:spPr>
        <p:txBody>
          <a:bodyPr lIns="468000" bIns="324000" anchor="b"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SzPct val="120000"/>
              <a:buFont typeface="+mj-lt"/>
              <a:buAutoNum type="arabicPeriod"/>
              <a:tabLst>
                <a:tab pos="1527175" algn="l"/>
              </a:tabLst>
              <a:defRPr sz="1800" b="0">
                <a:solidFill>
                  <a:schemeClr val="accent1"/>
                </a:solidFill>
              </a:defRPr>
            </a:lvl1pPr>
            <a:lvl2pPr marL="268288" indent="0">
              <a:buNone/>
              <a:defRPr/>
            </a:lvl2pPr>
            <a:lvl3pPr marL="534987" indent="0">
              <a:buNone/>
              <a:defRPr/>
            </a:lvl3pPr>
            <a:lvl4pPr marL="803275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US" altLang="de-DE" noProof="0" smtClean="0"/>
              <a:t>Click to edit Master text styles</a:t>
            </a:r>
          </a:p>
        </p:txBody>
      </p:sp>
      <p:sp>
        <p:nvSpPr>
          <p:cNvPr id="9" name="Titel 12"/>
          <p:cNvSpPr>
            <a:spLocks noGrp="1"/>
          </p:cNvSpPr>
          <p:nvPr>
            <p:ph type="title"/>
          </p:nvPr>
        </p:nvSpPr>
        <p:spPr bwMode="auto">
          <a:xfrm>
            <a:off x="431801" y="3149500"/>
            <a:ext cx="3606800" cy="1899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wrap="square" lIns="108000" bIns="144000" anchorCtr="0"/>
          <a:lstStyle>
            <a:lvl1pPr marL="0" indent="0" algn="l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kumimoji="0" sz="4000" b="1" i="0" u="none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82249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801" y="1052514"/>
            <a:ext cx="8296274" cy="5378450"/>
          </a:xfrm>
        </p:spPr>
        <p:txBody>
          <a:bodyPr/>
          <a:lstStyle>
            <a:lvl1pPr>
              <a:buClr>
                <a:schemeClr val="accent1"/>
              </a:buClr>
              <a:defRPr sz="1400"/>
            </a:lvl1pPr>
            <a:lvl2pPr>
              <a:buClr>
                <a:schemeClr val="accent1"/>
              </a:buClr>
              <a:defRPr sz="1400"/>
            </a:lvl2pPr>
            <a:lvl3pPr>
              <a:buClr>
                <a:schemeClr val="accent1"/>
              </a:buClr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4" name="Datumsplatzhalter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D092610-3D12-4416-9A38-E24A12CC93AD}" type="datetime5">
              <a:rPr lang="en-US" altLang="en-US"/>
              <a:pPr/>
              <a:t>23-Oct-15</a:t>
            </a:fld>
            <a:endParaRPr lang="en-US" altLang="en-US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GFT Technologies AG</a:t>
            </a: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7808CF0-616B-4657-8FB5-B7139A0F9B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11815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einspaltig halb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40356" y="1052513"/>
            <a:ext cx="4132800" cy="594000"/>
          </a:xfr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lIns="144000" anchor="ctr"/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de-DE" sz="1400" b="1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0356" y="1646514"/>
            <a:ext cx="4131644" cy="4605062"/>
          </a:xfrm>
          <a:noFill/>
          <a:ln w="9525" algn="ctr">
            <a:solidFill>
              <a:schemeClr val="accent1"/>
            </a:solidFill>
            <a:miter lim="800000"/>
            <a:headEnd/>
            <a:tailEnd/>
          </a:ln>
        </p:spPr>
        <p:txBody>
          <a:bodyPr lIns="108000" tIns="180000"/>
          <a:lstStyle>
            <a:lvl1pPr marL="182563" indent="-182563" algn="l" rtl="0" fontAlgn="base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>
                <a:tab pos="182563" algn="l"/>
              </a:tabLst>
              <a:defRPr lang="de-DE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5" name="Datumsplatzhalter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15C6540-A00A-4807-86AB-7736DC77FA80}" type="datetime5">
              <a:rPr lang="en-US" altLang="en-US"/>
              <a:pPr/>
              <a:t>23-Oct-15</a:t>
            </a:fld>
            <a:endParaRPr lang="en-US" altLang="en-US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GFT Technologies AG</a:t>
            </a: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2CD81CE-2422-4175-BBE2-82489550A44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481766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einspaltig halbe SeiteKundenspezifi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40356" y="1052513"/>
            <a:ext cx="4132800" cy="594000"/>
          </a:xfr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lIns="144000" tIns="72000" rIns="108000" bIns="72000" anchor="ctr">
            <a:norm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GB" sz="1400" b="1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0356" y="1646514"/>
            <a:ext cx="4131644" cy="4605062"/>
          </a:xfrm>
          <a:noFill/>
          <a:ln w="9525" algn="ctr">
            <a:solidFill>
              <a:schemeClr val="accent1"/>
            </a:solidFill>
            <a:miter lim="800000"/>
            <a:headEnd/>
            <a:tailEnd/>
          </a:ln>
        </p:spPr>
        <p:txBody>
          <a:bodyPr lIns="108000" tIns="180000" rIns="108000"/>
          <a:lstStyle>
            <a:lvl1pPr marL="182563" indent="-182563" algn="l" rtl="0" fontAlgn="base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>
                <a:tab pos="182563" algn="l"/>
              </a:tabLst>
              <a:defRPr lang="de-DE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85738">
              <a:lnSpc>
                <a:spcPct val="88000"/>
              </a:lnSpc>
              <a:spcAft>
                <a:spcPts val="0"/>
              </a:spcAft>
              <a:buClr>
                <a:schemeClr val="accent1"/>
              </a:buClr>
              <a:defRPr sz="1600">
                <a:latin typeface="+mn-lt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5" name="Textplatzhalter 2"/>
          <p:cNvSpPr>
            <a:spLocks noGrp="1"/>
          </p:cNvSpPr>
          <p:nvPr>
            <p:ph type="body" idx="10"/>
          </p:nvPr>
        </p:nvSpPr>
        <p:spPr>
          <a:xfrm>
            <a:off x="4612980" y="1052513"/>
            <a:ext cx="4132800" cy="594000"/>
          </a:xfr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lIns="144000" tIns="72000" rIns="108000" bIns="72000" anchor="ctr">
            <a:norm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GB" sz="1400" b="1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6" name="Inhaltsplatzhalter 3"/>
          <p:cNvSpPr>
            <a:spLocks noGrp="1"/>
          </p:cNvSpPr>
          <p:nvPr>
            <p:ph sz="half" idx="11"/>
          </p:nvPr>
        </p:nvSpPr>
        <p:spPr>
          <a:xfrm>
            <a:off x="4612980" y="1646514"/>
            <a:ext cx="4131644" cy="4605062"/>
          </a:xfrm>
          <a:noFill/>
          <a:ln w="9525" algn="ctr">
            <a:solidFill>
              <a:schemeClr val="accent1"/>
            </a:solidFill>
            <a:miter lim="800000"/>
            <a:headEnd/>
            <a:tailEnd/>
          </a:ln>
        </p:spPr>
        <p:txBody>
          <a:bodyPr lIns="108000" tIns="180000" rIns="108000"/>
          <a:lstStyle>
            <a:lvl1pPr marL="182563" indent="-182563" algn="l" rtl="0" fontAlgn="base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>
                <a:tab pos="182563" algn="l"/>
              </a:tabLst>
              <a:defRPr lang="en-GB" sz="15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8787" indent="-285750">
              <a:defRPr lang="en-GB" sz="1600" noProof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  <p:sp>
        <p:nvSpPr>
          <p:cNvPr id="7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6698B767-353C-40E3-9A81-0D9C734324B7}" type="datetime5">
              <a:rPr lang="en-US" altLang="en-US"/>
              <a:pPr/>
              <a:t>23-Oct-15</a:t>
            </a:fld>
            <a:endParaRPr lang="de-DE" alt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GFT Technologies AG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028ECF87-1246-4903-A967-33853E1277CA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17958738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2"/>
          <p:cNvSpPr>
            <a:spLocks noGrp="1"/>
          </p:cNvSpPr>
          <p:nvPr>
            <p:ph type="title"/>
          </p:nvPr>
        </p:nvSpPr>
        <p:spPr>
          <a:xfrm>
            <a:off x="431800" y="406400"/>
            <a:ext cx="8383588" cy="3238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B9386DB-8371-4708-AA7C-7031E694B353}" type="datetime5">
              <a:rPr lang="en-US" altLang="en-US"/>
              <a:pPr/>
              <a:t>23-Oct-15</a:t>
            </a:fld>
            <a:endParaRPr lang="en-US" alt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GFT Technologies AG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F1EA066-8309-4F61-96DD-33C5B4F39C9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446448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0"/>
          <p:cNvSpPr>
            <a:spLocks noChangeArrowheads="1"/>
          </p:cNvSpPr>
          <p:nvPr/>
        </p:nvSpPr>
        <p:spPr bwMode="auto">
          <a:xfrm>
            <a:off x="0" y="0"/>
            <a:ext cx="9144000" cy="6527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E826A-A92F-4DA8-96AA-1AEF1BC63F50}" type="datetime5">
              <a:rPr lang="en-US" altLang="en-US"/>
              <a:pPr/>
              <a:t>23-Oct-15</a:t>
            </a:fld>
            <a:endParaRPr lang="en-US" altLang="en-US"/>
          </a:p>
        </p:txBody>
      </p:sp>
      <p:sp>
        <p:nvSpPr>
          <p:cNvPr id="4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GFT Technologies AG</a:t>
            </a:r>
          </a:p>
        </p:txBody>
      </p:sp>
      <p:sp>
        <p:nvSpPr>
          <p:cNvPr id="5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7F5242-A6C3-48BF-A6C7-4D998EAC37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017299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3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00" y="6638925"/>
            <a:ext cx="8382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" y="6572090"/>
            <a:ext cx="285909" cy="285909"/>
          </a:xfrm>
          <a:prstGeom prst="rect">
            <a:avLst/>
          </a:prstGeom>
        </p:spPr>
      </p:pic>
      <p:sp>
        <p:nvSpPr>
          <p:cNvPr id="1028" name="Line 4"/>
          <p:cNvSpPr>
            <a:spLocks noChangeShapeType="1"/>
          </p:cNvSpPr>
          <p:nvPr/>
        </p:nvSpPr>
        <p:spPr bwMode="auto">
          <a:xfrm flipV="1">
            <a:off x="431800" y="6572250"/>
            <a:ext cx="8316913" cy="0"/>
          </a:xfrm>
          <a:prstGeom prst="line">
            <a:avLst/>
          </a:prstGeom>
          <a:noFill/>
          <a:ln w="31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50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8625" y="1052513"/>
            <a:ext cx="8320088" cy="537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Mastertextformat bearbeiten</a:t>
            </a:r>
          </a:p>
          <a:p>
            <a:pPr lvl="1"/>
            <a:r>
              <a:rPr lang="en-GB" altLang="en-US" smtClean="0"/>
              <a:t>Zweite Ebene</a:t>
            </a:r>
          </a:p>
          <a:p>
            <a:pPr lvl="2"/>
            <a:r>
              <a:rPr lang="en-GB" altLang="en-US" smtClean="0"/>
              <a:t>Dritte Ebene</a:t>
            </a:r>
          </a:p>
          <a:p>
            <a:pPr lvl="3"/>
            <a:r>
              <a:rPr lang="en-GB" altLang="en-US" smtClean="0"/>
              <a:t>Vierte Ebene</a:t>
            </a:r>
          </a:p>
          <a:p>
            <a:pPr lvl="4"/>
            <a:r>
              <a:rPr lang="en-GB" altLang="en-US" smtClean="0"/>
              <a:t>Fünfte Ebene</a:t>
            </a:r>
          </a:p>
        </p:txBody>
      </p:sp>
      <p:sp>
        <p:nvSpPr>
          <p:cNvPr id="1030" name="Line 4"/>
          <p:cNvSpPr>
            <a:spLocks noChangeShapeType="1"/>
          </p:cNvSpPr>
          <p:nvPr/>
        </p:nvSpPr>
        <p:spPr bwMode="auto">
          <a:xfrm flipV="1">
            <a:off x="-20638" y="839788"/>
            <a:ext cx="8764588" cy="0"/>
          </a:xfrm>
          <a:prstGeom prst="line">
            <a:avLst/>
          </a:prstGeom>
          <a:noFill/>
          <a:ln w="31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50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431800" y="406400"/>
            <a:ext cx="8383588" cy="3238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 smtClean="0"/>
              <a:t>Titelmasterformat durch Klicken </a:t>
            </a:r>
            <a:r>
              <a:rPr lang="de-DE" dirty="0" err="1" smtClean="0"/>
              <a:t>bearbeiteng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  <p:custDataLst>
              <p:tags r:id="rId11"/>
            </p:custDataLst>
          </p:nvPr>
        </p:nvSpPr>
        <p:spPr bwMode="auto">
          <a:xfrm>
            <a:off x="825500" y="6638925"/>
            <a:ext cx="790575" cy="1428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9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6DA655F-78D1-4A39-920C-CD27915B1479}" type="datetime5">
              <a:rPr lang="en-US" altLang="en-US"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23-Oct-15</a:t>
            </a:fld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  <p:custDataLst>
              <p:tags r:id="rId12"/>
            </p:custDataLst>
          </p:nvPr>
        </p:nvSpPr>
        <p:spPr bwMode="auto">
          <a:xfrm>
            <a:off x="1677988" y="6638925"/>
            <a:ext cx="4362450" cy="1428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vert="horz" wrap="none" lIns="0" tIns="0" rIns="0" bIns="0" rtlCol="0" anchor="t" anchorCtr="0"/>
          <a:lstStyle>
            <a:lvl1pPr marL="0" indent="0" algn="l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kumimoji="0" sz="900" b="0" i="0" u="none" baseline="0">
                <a:solidFill>
                  <a:srgbClr val="898989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pPr fontAlgn="base">
              <a:defRPr/>
            </a:pPr>
            <a:r>
              <a:rPr lang="en-US"/>
              <a:t>GFT Technologies AG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  <p:custDataLst>
              <p:tags r:id="rId13"/>
            </p:custDataLst>
          </p:nvPr>
        </p:nvSpPr>
        <p:spPr bwMode="auto">
          <a:xfrm>
            <a:off x="431800" y="6638925"/>
            <a:ext cx="358775" cy="1428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9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7A1B4A-2E21-4D88-815E-F7A057C33868}" type="slidenum">
              <a:rPr lang="en-US" altLang="en-US"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9717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ransition spd="slow">
    <p:push dir="u"/>
  </p:transition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lnSpc>
          <a:spcPts val="2000"/>
        </a:lnSpc>
        <a:spcBef>
          <a:spcPct val="0"/>
        </a:spcBef>
        <a:spcAft>
          <a:spcPct val="0"/>
        </a:spcAft>
        <a:buFont typeface="+mj-lt" charset="0"/>
        <a:tabLst>
          <a:tab pos="355600" algn="l"/>
        </a:tabLst>
        <a:defRPr sz="2000" b="1" kern="1200" spc="-50">
          <a:solidFill>
            <a:schemeClr val="tx1"/>
          </a:solidFill>
          <a:latin typeface="+mj-lt"/>
          <a:ea typeface="ＭＳ Ｐゴシック" pitchFamily="34" charset="-128"/>
          <a:cs typeface="ＭＳ Ｐゴシック" charset="0"/>
        </a:defRPr>
      </a:lvl1pPr>
      <a:lvl2pPr algn="l" rtl="0" eaLnBrk="1" fontAlgn="base" hangingPunct="1">
        <a:lnSpc>
          <a:spcPts val="2000"/>
        </a:lnSpc>
        <a:spcBef>
          <a:spcPct val="0"/>
        </a:spcBef>
        <a:spcAft>
          <a:spcPct val="0"/>
        </a:spcAft>
        <a:buFont typeface="+mj-lt" charset="0"/>
        <a:tabLst>
          <a:tab pos="355600" algn="l"/>
        </a:tabLst>
        <a:defRPr sz="2000" b="1">
          <a:solidFill>
            <a:schemeClr val="tx1"/>
          </a:solidFill>
          <a:latin typeface="Arial" pitchFamily="34" charset="0"/>
          <a:ea typeface="ＭＳ Ｐゴシック" pitchFamily="34" charset="-128"/>
          <a:cs typeface="ＭＳ Ｐゴシック" charset="0"/>
        </a:defRPr>
      </a:lvl2pPr>
      <a:lvl3pPr algn="l" rtl="0" eaLnBrk="1" fontAlgn="base" hangingPunct="1">
        <a:lnSpc>
          <a:spcPts val="2000"/>
        </a:lnSpc>
        <a:spcBef>
          <a:spcPct val="0"/>
        </a:spcBef>
        <a:spcAft>
          <a:spcPct val="0"/>
        </a:spcAft>
        <a:buFont typeface="+mj-lt" charset="0"/>
        <a:tabLst>
          <a:tab pos="355600" algn="l"/>
        </a:tabLst>
        <a:defRPr sz="2000" b="1">
          <a:solidFill>
            <a:schemeClr val="tx1"/>
          </a:solidFill>
          <a:latin typeface="Arial" pitchFamily="34" charset="0"/>
          <a:ea typeface="ＭＳ Ｐゴシック" pitchFamily="34" charset="-128"/>
          <a:cs typeface="ＭＳ Ｐゴシック" charset="0"/>
        </a:defRPr>
      </a:lvl3pPr>
      <a:lvl4pPr algn="l" rtl="0" eaLnBrk="1" fontAlgn="base" hangingPunct="1">
        <a:lnSpc>
          <a:spcPts val="2000"/>
        </a:lnSpc>
        <a:spcBef>
          <a:spcPct val="0"/>
        </a:spcBef>
        <a:spcAft>
          <a:spcPct val="0"/>
        </a:spcAft>
        <a:buFont typeface="+mj-lt" charset="0"/>
        <a:tabLst>
          <a:tab pos="355600" algn="l"/>
        </a:tabLst>
        <a:defRPr sz="2000" b="1">
          <a:solidFill>
            <a:schemeClr val="tx1"/>
          </a:solidFill>
          <a:latin typeface="Arial" pitchFamily="34" charset="0"/>
          <a:ea typeface="ＭＳ Ｐゴシック" pitchFamily="34" charset="-128"/>
          <a:cs typeface="ＭＳ Ｐゴシック" charset="0"/>
        </a:defRPr>
      </a:lvl4pPr>
      <a:lvl5pPr algn="l" rtl="0" eaLnBrk="1" fontAlgn="base" hangingPunct="1">
        <a:lnSpc>
          <a:spcPts val="2000"/>
        </a:lnSpc>
        <a:spcBef>
          <a:spcPct val="0"/>
        </a:spcBef>
        <a:spcAft>
          <a:spcPct val="0"/>
        </a:spcAft>
        <a:buFont typeface="+mj-lt" charset="0"/>
        <a:tabLst>
          <a:tab pos="355600" algn="l"/>
        </a:tabLst>
        <a:defRPr sz="2000" b="1">
          <a:solidFill>
            <a:schemeClr val="tx1"/>
          </a:solidFill>
          <a:latin typeface="Arial" pitchFamily="34" charset="0"/>
          <a:ea typeface="ＭＳ Ｐゴシック" pitchFamily="34" charset="-128"/>
          <a:cs typeface="ＭＳ Ｐゴシック" charset="0"/>
        </a:defRPr>
      </a:lvl5pPr>
      <a:lvl6pPr marL="800100" indent="-342900" algn="l" rtl="0" eaLnBrk="1" fontAlgn="base" hangingPunct="1">
        <a:lnSpc>
          <a:spcPts val="2200"/>
        </a:lnSpc>
        <a:spcBef>
          <a:spcPct val="0"/>
        </a:spcBef>
        <a:spcAft>
          <a:spcPct val="0"/>
        </a:spcAft>
        <a:buAutoNum type="arabicPlain"/>
        <a:tabLst>
          <a:tab pos="355600" algn="l"/>
        </a:tabLst>
        <a:defRPr b="1">
          <a:solidFill>
            <a:schemeClr val="tx1"/>
          </a:solidFill>
          <a:latin typeface="Arial" pitchFamily="34" charset="0"/>
        </a:defRPr>
      </a:lvl6pPr>
      <a:lvl7pPr marL="1257300" indent="-342900" algn="l" rtl="0" eaLnBrk="1" fontAlgn="base" hangingPunct="1">
        <a:lnSpc>
          <a:spcPts val="2200"/>
        </a:lnSpc>
        <a:spcBef>
          <a:spcPct val="0"/>
        </a:spcBef>
        <a:spcAft>
          <a:spcPct val="0"/>
        </a:spcAft>
        <a:buAutoNum type="arabicPlain"/>
        <a:tabLst>
          <a:tab pos="355600" algn="l"/>
        </a:tabLst>
        <a:defRPr b="1">
          <a:solidFill>
            <a:schemeClr val="tx1"/>
          </a:solidFill>
          <a:latin typeface="Arial" pitchFamily="34" charset="0"/>
        </a:defRPr>
      </a:lvl7pPr>
      <a:lvl8pPr marL="1714500" indent="-342900" algn="l" rtl="0" eaLnBrk="1" fontAlgn="base" hangingPunct="1">
        <a:lnSpc>
          <a:spcPts val="2200"/>
        </a:lnSpc>
        <a:spcBef>
          <a:spcPct val="0"/>
        </a:spcBef>
        <a:spcAft>
          <a:spcPct val="0"/>
        </a:spcAft>
        <a:buAutoNum type="arabicPlain"/>
        <a:tabLst>
          <a:tab pos="355600" algn="l"/>
        </a:tabLst>
        <a:defRPr b="1">
          <a:solidFill>
            <a:schemeClr val="tx1"/>
          </a:solidFill>
          <a:latin typeface="Arial" pitchFamily="34" charset="0"/>
        </a:defRPr>
      </a:lvl8pPr>
      <a:lvl9pPr marL="2171700" indent="-342900" algn="l" rtl="0" eaLnBrk="1" fontAlgn="base" hangingPunct="1">
        <a:lnSpc>
          <a:spcPts val="2200"/>
        </a:lnSpc>
        <a:spcBef>
          <a:spcPct val="0"/>
        </a:spcBef>
        <a:spcAft>
          <a:spcPct val="0"/>
        </a:spcAft>
        <a:buAutoNum type="arabicPlain"/>
        <a:tabLst>
          <a:tab pos="355600" algn="l"/>
        </a:tabLst>
        <a:defRPr b="1">
          <a:solidFill>
            <a:schemeClr val="tx1"/>
          </a:solidFill>
          <a:latin typeface="Arial" pitchFamily="34" charset="0"/>
        </a:defRPr>
      </a:lvl9pPr>
    </p:titleStyle>
    <p:bodyStyle>
      <a:lvl1pPr marL="273050" indent="-273050" algn="l" rtl="0" eaLnBrk="1" fontAlgn="base" hangingPunct="1">
        <a:spcBef>
          <a:spcPct val="20000"/>
        </a:spcBef>
        <a:spcAft>
          <a:spcPct val="20000"/>
        </a:spcAft>
        <a:buClr>
          <a:srgbClr val="003399"/>
        </a:buClr>
        <a:buSzPct val="120000"/>
        <a:buBlip>
          <a:blip r:embed="rId16"/>
        </a:buBlip>
        <a:tabLst>
          <a:tab pos="1527175" algn="l"/>
        </a:tabLst>
        <a:defRPr>
          <a:solidFill>
            <a:schemeClr val="tx1"/>
          </a:solidFill>
          <a:latin typeface="+mn-lt"/>
          <a:ea typeface="ＭＳ Ｐゴシック" pitchFamily="34" charset="-128"/>
          <a:cs typeface="ＭＳ Ｐゴシック" charset="0"/>
        </a:defRPr>
      </a:lvl1pPr>
      <a:lvl2pPr marL="534988" indent="-266700" algn="l" rtl="0" eaLnBrk="1" fontAlgn="base" hangingPunct="1">
        <a:spcBef>
          <a:spcPct val="20000"/>
        </a:spcBef>
        <a:spcAft>
          <a:spcPct val="20000"/>
        </a:spcAft>
        <a:buClr>
          <a:srgbClr val="003399"/>
        </a:buClr>
        <a:buSzPct val="120000"/>
        <a:buFont typeface="Wingdings" pitchFamily="2" charset="2"/>
        <a:buChar char="§"/>
        <a:tabLst>
          <a:tab pos="1527175" algn="l"/>
        </a:tabLst>
        <a:defRPr sz="1400">
          <a:solidFill>
            <a:schemeClr val="tx1"/>
          </a:solidFill>
          <a:latin typeface="+mn-lt"/>
          <a:ea typeface="ＭＳ Ｐゴシック" pitchFamily="34" charset="-128"/>
        </a:defRPr>
      </a:lvl2pPr>
      <a:lvl3pPr marL="803275" indent="-268288" algn="l" rtl="0" eaLnBrk="1" fontAlgn="base" hangingPunct="1">
        <a:spcBef>
          <a:spcPct val="20000"/>
        </a:spcBef>
        <a:spcAft>
          <a:spcPct val="20000"/>
        </a:spcAft>
        <a:buClr>
          <a:srgbClr val="003399"/>
        </a:buClr>
        <a:buSzPct val="120000"/>
        <a:buFont typeface="Wingdings" pitchFamily="2" charset="2"/>
        <a:buChar char="§"/>
        <a:tabLst>
          <a:tab pos="1527175" algn="l"/>
        </a:tabLst>
        <a:defRPr sz="1400">
          <a:solidFill>
            <a:schemeClr val="tx1"/>
          </a:solidFill>
          <a:latin typeface="+mn-lt"/>
          <a:ea typeface="ＭＳ Ｐゴシック" pitchFamily="34" charset="-128"/>
        </a:defRPr>
      </a:lvl3pPr>
      <a:lvl4pPr marL="1081088" indent="-277813" algn="l" rtl="0" eaLnBrk="1" fontAlgn="base" hangingPunct="1">
        <a:spcBef>
          <a:spcPct val="20000"/>
        </a:spcBef>
        <a:spcAft>
          <a:spcPct val="20000"/>
        </a:spcAft>
        <a:buClr>
          <a:srgbClr val="003399"/>
        </a:buClr>
        <a:buSzPct val="120000"/>
        <a:buFont typeface="Wingdings" pitchFamily="2" charset="2"/>
        <a:buChar char="§"/>
        <a:tabLst>
          <a:tab pos="1077913" algn="l"/>
        </a:tabLst>
        <a:defRPr sz="1400">
          <a:solidFill>
            <a:schemeClr val="tx1"/>
          </a:solidFill>
          <a:latin typeface="+mn-lt"/>
          <a:ea typeface="ＭＳ Ｐゴシック" pitchFamily="34" charset="-128"/>
        </a:defRPr>
      </a:lvl4pPr>
      <a:lvl5pPr marL="1346200" indent="-268288" algn="l" rtl="0" eaLnBrk="1" fontAlgn="base" hangingPunct="1">
        <a:spcBef>
          <a:spcPct val="20000"/>
        </a:spcBef>
        <a:spcAft>
          <a:spcPct val="20000"/>
        </a:spcAft>
        <a:buClr>
          <a:srgbClr val="003399"/>
        </a:buClr>
        <a:buSzPct val="120000"/>
        <a:buFont typeface="Wingdings" pitchFamily="2" charset="2"/>
        <a:buChar char="§"/>
        <a:tabLst>
          <a:tab pos="1527175" algn="l"/>
        </a:tabLst>
        <a:defRPr sz="1400">
          <a:solidFill>
            <a:schemeClr val="tx1"/>
          </a:solidFill>
          <a:latin typeface="+mn-lt"/>
          <a:ea typeface="ＭＳ Ｐゴシック" pitchFamily="34" charset="-128"/>
        </a:defRPr>
      </a:lvl5pPr>
      <a:lvl6pPr marL="2432050" indent="-185738" algn="l" rtl="0" eaLnBrk="1" fontAlgn="base" hangingPunct="1">
        <a:spcBef>
          <a:spcPct val="20000"/>
        </a:spcBef>
        <a:spcAft>
          <a:spcPct val="20000"/>
        </a:spcAft>
        <a:buClr>
          <a:schemeClr val="hlink"/>
        </a:buClr>
        <a:buFont typeface="Wingdings" pitchFamily="2" charset="2"/>
        <a:buChar char="§"/>
        <a:tabLst>
          <a:tab pos="1527175" algn="l"/>
        </a:tabLst>
        <a:defRPr sz="1400">
          <a:solidFill>
            <a:schemeClr val="tx1"/>
          </a:solidFill>
          <a:latin typeface="+mn-lt"/>
        </a:defRPr>
      </a:lvl6pPr>
      <a:lvl7pPr marL="2889250" indent="-185738" algn="l" rtl="0" eaLnBrk="1" fontAlgn="base" hangingPunct="1">
        <a:spcBef>
          <a:spcPct val="20000"/>
        </a:spcBef>
        <a:spcAft>
          <a:spcPct val="20000"/>
        </a:spcAft>
        <a:buClr>
          <a:schemeClr val="hlink"/>
        </a:buClr>
        <a:buFont typeface="Wingdings" pitchFamily="2" charset="2"/>
        <a:buChar char="§"/>
        <a:tabLst>
          <a:tab pos="1527175" algn="l"/>
        </a:tabLst>
        <a:defRPr sz="1400">
          <a:solidFill>
            <a:schemeClr val="tx1"/>
          </a:solidFill>
          <a:latin typeface="+mn-lt"/>
        </a:defRPr>
      </a:lvl7pPr>
      <a:lvl8pPr marL="3346450" indent="-185738" algn="l" rtl="0" eaLnBrk="1" fontAlgn="base" hangingPunct="1">
        <a:spcBef>
          <a:spcPct val="20000"/>
        </a:spcBef>
        <a:spcAft>
          <a:spcPct val="20000"/>
        </a:spcAft>
        <a:buClr>
          <a:schemeClr val="hlink"/>
        </a:buClr>
        <a:buFont typeface="Wingdings" pitchFamily="2" charset="2"/>
        <a:buChar char="§"/>
        <a:tabLst>
          <a:tab pos="1527175" algn="l"/>
        </a:tabLst>
        <a:defRPr sz="1400">
          <a:solidFill>
            <a:schemeClr val="tx1"/>
          </a:solidFill>
          <a:latin typeface="+mn-lt"/>
        </a:defRPr>
      </a:lvl8pPr>
      <a:lvl9pPr marL="3803650" indent="-185738" algn="l" rtl="0" eaLnBrk="1" fontAlgn="base" hangingPunct="1">
        <a:spcBef>
          <a:spcPct val="20000"/>
        </a:spcBef>
        <a:spcAft>
          <a:spcPct val="20000"/>
        </a:spcAft>
        <a:buClr>
          <a:schemeClr val="hlink"/>
        </a:buClr>
        <a:buFont typeface="Wingdings" pitchFamily="2" charset="2"/>
        <a:buChar char="§"/>
        <a:tabLst>
          <a:tab pos="1527175" algn="l"/>
        </a:tabLst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mailto:spark.HashPartitioner@5147788d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es.linkedin.com/in/chicochica10" TargetMode="External"/><Relationship Id="rId2" Type="http://schemas.openxmlformats.org/officeDocument/2006/relationships/hyperlink" Target="mailto:alje@gft.com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7440B7AC-647E-470C-83C4-CDE9FB279F10}" type="slidenum">
              <a:rPr lang="en-GB" smtClean="0"/>
              <a:t>1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204864"/>
            <a:ext cx="33528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platzhalter 4"/>
          <p:cNvSpPr txBox="1">
            <a:spLocks/>
          </p:cNvSpPr>
          <p:nvPr/>
        </p:nvSpPr>
        <p:spPr bwMode="auto">
          <a:xfrm>
            <a:off x="287337" y="4923692"/>
            <a:ext cx="3282339" cy="164855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68000" tIns="0" rIns="0" bIns="32400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SzPct val="120000"/>
              <a:buFont typeface="Arial" panose="020B0604020202020204" pitchFamily="34" charset="0"/>
              <a:buNone/>
              <a:tabLst>
                <a:tab pos="1527175" algn="l"/>
              </a:tabLst>
              <a:defRPr sz="1800" b="0">
                <a:solidFill>
                  <a:schemeClr val="accent1"/>
                </a:solidFill>
                <a:latin typeface="+mn-lt"/>
                <a:ea typeface="ＭＳ Ｐゴシック" pitchFamily="34" charset="-128"/>
                <a:cs typeface="ＭＳ Ｐゴシック" charset="0"/>
              </a:defRPr>
            </a:lvl1pPr>
            <a:lvl2pPr marL="268288" indent="0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SzPct val="120000"/>
              <a:buFont typeface="Wingdings" pitchFamily="2" charset="2"/>
              <a:buNone/>
              <a:tabLst>
                <a:tab pos="1527175" algn="l"/>
              </a:tabLst>
              <a:defRPr sz="1400">
                <a:solidFill>
                  <a:schemeClr val="tx1"/>
                </a:solidFill>
                <a:latin typeface="+mn-lt"/>
                <a:ea typeface="ＭＳ Ｐゴシック" pitchFamily="34" charset="-128"/>
              </a:defRPr>
            </a:lvl2pPr>
            <a:lvl3pPr marL="534987" indent="0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SzPct val="120000"/>
              <a:buFont typeface="Wingdings" pitchFamily="2" charset="2"/>
              <a:buNone/>
              <a:tabLst>
                <a:tab pos="1527175" algn="l"/>
              </a:tabLst>
              <a:defRPr sz="1400">
                <a:solidFill>
                  <a:schemeClr val="tx1"/>
                </a:solidFill>
                <a:latin typeface="+mn-lt"/>
                <a:ea typeface="ＭＳ Ｐゴシック" pitchFamily="34" charset="-128"/>
              </a:defRPr>
            </a:lvl3pPr>
            <a:lvl4pPr marL="803275" indent="0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SzPct val="120000"/>
              <a:buFont typeface="Wingdings" pitchFamily="2" charset="2"/>
              <a:buNone/>
              <a:tabLst>
                <a:tab pos="1077913" algn="l"/>
              </a:tabLst>
              <a:defRPr sz="1400">
                <a:solidFill>
                  <a:schemeClr val="tx1"/>
                </a:solidFill>
                <a:latin typeface="+mn-lt"/>
                <a:ea typeface="ＭＳ Ｐゴシック" pitchFamily="34" charset="-128"/>
              </a:defRPr>
            </a:lvl4pPr>
            <a:lvl5pPr marL="1077912" indent="0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SzPct val="120000"/>
              <a:buFont typeface="Wingdings" pitchFamily="2" charset="2"/>
              <a:buNone/>
              <a:tabLst>
                <a:tab pos="1527175" algn="l"/>
              </a:tabLst>
              <a:defRPr sz="1400">
                <a:solidFill>
                  <a:schemeClr val="tx1"/>
                </a:solidFill>
                <a:latin typeface="+mn-lt"/>
                <a:ea typeface="ＭＳ Ｐゴシック" pitchFamily="34" charset="-128"/>
              </a:defRPr>
            </a:lvl5pPr>
            <a:lvl6pPr marL="2432050" indent="-185738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Font typeface="Wingdings" pitchFamily="2" charset="2"/>
              <a:buChar char="§"/>
              <a:tabLst>
                <a:tab pos="1527175" algn="l"/>
              </a:tabLst>
              <a:defRPr sz="1400">
                <a:solidFill>
                  <a:schemeClr val="tx1"/>
                </a:solidFill>
                <a:latin typeface="+mn-lt"/>
              </a:defRPr>
            </a:lvl6pPr>
            <a:lvl7pPr marL="2889250" indent="-185738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Font typeface="Wingdings" pitchFamily="2" charset="2"/>
              <a:buChar char="§"/>
              <a:tabLst>
                <a:tab pos="1527175" algn="l"/>
              </a:tabLst>
              <a:defRPr sz="1400">
                <a:solidFill>
                  <a:schemeClr val="tx1"/>
                </a:solidFill>
                <a:latin typeface="+mn-lt"/>
              </a:defRPr>
            </a:lvl7pPr>
            <a:lvl8pPr marL="3346450" indent="-185738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Font typeface="Wingdings" pitchFamily="2" charset="2"/>
              <a:buChar char="§"/>
              <a:tabLst>
                <a:tab pos="1527175" algn="l"/>
              </a:tabLst>
              <a:defRPr sz="1400">
                <a:solidFill>
                  <a:schemeClr val="tx1"/>
                </a:solidFill>
                <a:latin typeface="+mn-lt"/>
              </a:defRPr>
            </a:lvl8pPr>
            <a:lvl9pPr marL="3803650" indent="-185738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hlink"/>
              </a:buClr>
              <a:buFont typeface="Wingdings" pitchFamily="2" charset="2"/>
              <a:buChar char="§"/>
              <a:tabLst>
                <a:tab pos="1527175" algn="l"/>
              </a:tabLst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</a:pPr>
            <a:r>
              <a:rPr lang="en-US" altLang="en-US" kern="0" smtClean="0">
                <a:cs typeface="ＭＳ Ｐゴシック" pitchFamily="34" charset="-128"/>
              </a:rPr>
              <a:t>GFT</a:t>
            </a:r>
          </a:p>
          <a:p>
            <a:pPr>
              <a:buFontTx/>
              <a:buNone/>
            </a:pPr>
            <a:r>
              <a:rPr lang="en-US" altLang="en-US" kern="0" smtClean="0">
                <a:cs typeface="ＭＳ Ｐゴシック" pitchFamily="34" charset="-128"/>
              </a:rPr>
              <a:t>Data Analytics Practice</a:t>
            </a:r>
          </a:p>
          <a:p>
            <a:pPr>
              <a:buFontTx/>
              <a:buNone/>
            </a:pPr>
            <a:r>
              <a:rPr lang="en-US" altLang="en-US" kern="0" smtClean="0">
                <a:cs typeface="ＭＳ Ｐゴシック" pitchFamily="34" charset="-128"/>
              </a:rPr>
              <a:t>2015</a:t>
            </a:r>
            <a:endParaRPr lang="en-US" altLang="en-US" kern="0" dirty="0" smtClean="0">
              <a:cs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0763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Problems with Traditional Large-Scale Systems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10</a:t>
            </a:fld>
            <a:endParaRPr lang="en-GB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24744"/>
            <a:ext cx="7632848" cy="4977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8113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Problems with Traditional Large-Scale Systems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11</a:t>
            </a:fld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34" y="1268760"/>
            <a:ext cx="7455371" cy="480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0852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Problems with Traditional Large-Scale Systems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12</a:t>
            </a:fld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628800"/>
            <a:ext cx="8330750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89517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b="1" dirty="0" err="1" smtClean="0"/>
              <a:t>Exercise</a:t>
            </a:r>
            <a:r>
              <a:rPr lang="es-ES" b="1" dirty="0" smtClean="0"/>
              <a:t> 1: </a:t>
            </a:r>
            <a:r>
              <a:rPr lang="es-ES" b="1" dirty="0" err="1" smtClean="0"/>
              <a:t>Wordcount</a:t>
            </a:r>
            <a:r>
              <a:rPr lang="es-ES" b="1" dirty="0" smtClean="0"/>
              <a:t> </a:t>
            </a:r>
            <a:r>
              <a:rPr lang="es-ES" b="1" dirty="0" err="1" smtClean="0"/>
              <a:t>MapReduce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83689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</a:t>
            </a:r>
            <a:r>
              <a:rPr lang="en-GB" dirty="0" smtClean="0"/>
              <a:t>very </a:t>
            </a:r>
            <a:r>
              <a:rPr lang="en-GB" dirty="0"/>
              <a:t>Spark application consists of a </a:t>
            </a:r>
            <a:r>
              <a:rPr lang="en-GB" b="1" i="1" dirty="0"/>
              <a:t>driver program</a:t>
            </a:r>
            <a:r>
              <a:rPr lang="en-GB" i="1" dirty="0"/>
              <a:t> </a:t>
            </a:r>
            <a:r>
              <a:rPr lang="en-GB" dirty="0" smtClean="0"/>
              <a:t>that </a:t>
            </a:r>
            <a:r>
              <a:rPr lang="en-GB" dirty="0"/>
              <a:t>defines distributed datasets </a:t>
            </a:r>
            <a:r>
              <a:rPr lang="en-GB" dirty="0" smtClean="0"/>
              <a:t>on a cluster and then launches various </a:t>
            </a:r>
            <a:r>
              <a:rPr lang="en-GB" dirty="0"/>
              <a:t>parallel </a:t>
            </a:r>
            <a:r>
              <a:rPr lang="en-GB" dirty="0" smtClean="0"/>
              <a:t>operations to them.</a:t>
            </a:r>
          </a:p>
          <a:p>
            <a:r>
              <a:rPr lang="es-ES" dirty="0" smtClean="0"/>
              <a:t>Driver can be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own</a:t>
            </a:r>
            <a:r>
              <a:rPr lang="es-ES" dirty="0" smtClean="0"/>
              <a:t> </a:t>
            </a:r>
            <a:r>
              <a:rPr lang="es-ES" dirty="0" err="1" smtClean="0"/>
              <a:t>program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err="1" smtClean="0"/>
              <a:t>Spark</a:t>
            </a:r>
            <a:r>
              <a:rPr lang="es-ES" b="1" dirty="0" smtClean="0"/>
              <a:t> </a:t>
            </a:r>
            <a:r>
              <a:rPr lang="es-ES" b="1" dirty="0" err="1" smtClean="0"/>
              <a:t>shell</a:t>
            </a:r>
            <a:r>
              <a:rPr lang="es-ES" b="1" dirty="0" smtClean="0"/>
              <a:t> </a:t>
            </a:r>
            <a:r>
              <a:rPr lang="es-ES" dirty="0" smtClean="0"/>
              <a:t>(</a:t>
            </a:r>
            <a:r>
              <a:rPr lang="es-ES" dirty="0" err="1" smtClean="0"/>
              <a:t>see</a:t>
            </a:r>
            <a:r>
              <a:rPr lang="es-ES" dirty="0" smtClean="0"/>
              <a:t> </a:t>
            </a:r>
            <a:r>
              <a:rPr lang="es-ES" dirty="0" err="1" smtClean="0"/>
              <a:t>later</a:t>
            </a:r>
            <a:r>
              <a:rPr lang="es-ES" dirty="0" smtClean="0"/>
              <a:t>) to </a:t>
            </a:r>
            <a:r>
              <a:rPr lang="es-ES" dirty="0" err="1" smtClean="0"/>
              <a:t>type</a:t>
            </a:r>
            <a:r>
              <a:rPr lang="es-ES" dirty="0" smtClean="0"/>
              <a:t> </a:t>
            </a:r>
            <a:r>
              <a:rPr lang="es-ES" dirty="0" err="1" smtClean="0"/>
              <a:t>operations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want</a:t>
            </a:r>
            <a:r>
              <a:rPr lang="es-ES" dirty="0" smtClean="0"/>
              <a:t> to run.</a:t>
            </a:r>
          </a:p>
          <a:p>
            <a:r>
              <a:rPr lang="es-ES" dirty="0" smtClean="0"/>
              <a:t>Driver </a:t>
            </a:r>
            <a:r>
              <a:rPr lang="es-ES" dirty="0" err="1" smtClean="0"/>
              <a:t>access</a:t>
            </a:r>
            <a:r>
              <a:rPr lang="es-ES" dirty="0" smtClean="0"/>
              <a:t> </a:t>
            </a:r>
            <a:r>
              <a:rPr lang="es-ES" dirty="0" err="1" smtClean="0"/>
              <a:t>Spark</a:t>
            </a:r>
            <a:r>
              <a:rPr lang="es-ES" dirty="0" smtClean="0"/>
              <a:t> </a:t>
            </a:r>
            <a:r>
              <a:rPr lang="es-ES" dirty="0" err="1" smtClean="0"/>
              <a:t>through</a:t>
            </a:r>
            <a:r>
              <a:rPr lang="es-ES" dirty="0" smtClean="0"/>
              <a:t> a </a:t>
            </a:r>
            <a:r>
              <a:rPr lang="es-E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SparkContext</a:t>
            </a:r>
            <a:r>
              <a:rPr lang="es-ES" dirty="0" smtClean="0"/>
              <a:t> </a:t>
            </a:r>
            <a:r>
              <a:rPr lang="es-ES" b="1" dirty="0" err="1" smtClean="0"/>
              <a:t>object</a:t>
            </a:r>
            <a:r>
              <a:rPr lang="es-ES" dirty="0" smtClean="0"/>
              <a:t> </a:t>
            </a:r>
            <a:r>
              <a:rPr lang="es-ES" dirty="0" err="1" smtClean="0"/>
              <a:t>wich</a:t>
            </a:r>
            <a:r>
              <a:rPr lang="es-ES" dirty="0" smtClean="0"/>
              <a:t> </a:t>
            </a:r>
            <a:r>
              <a:rPr lang="es-ES" dirty="0" err="1" smtClean="0"/>
              <a:t>represents</a:t>
            </a:r>
            <a:r>
              <a:rPr lang="es-ES" dirty="0" smtClean="0"/>
              <a:t> a </a:t>
            </a:r>
            <a:r>
              <a:rPr lang="es-ES" dirty="0" err="1" smtClean="0"/>
              <a:t>connection</a:t>
            </a:r>
            <a:r>
              <a:rPr lang="es-ES" dirty="0" smtClean="0"/>
              <a:t> to a </a:t>
            </a:r>
            <a:r>
              <a:rPr lang="es-ES" dirty="0" err="1" smtClean="0"/>
              <a:t>cluster</a:t>
            </a:r>
            <a:r>
              <a:rPr lang="es-ES" dirty="0"/>
              <a:t> </a:t>
            </a:r>
            <a:r>
              <a:rPr lang="es-ES" dirty="0" smtClean="0"/>
              <a:t>(in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shell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automatically</a:t>
            </a:r>
            <a:r>
              <a:rPr lang="es-ES" dirty="0" smtClean="0"/>
              <a:t> </a:t>
            </a:r>
            <a:r>
              <a:rPr lang="es-ES" dirty="0" err="1" smtClean="0"/>
              <a:t>created</a:t>
            </a:r>
            <a:r>
              <a:rPr lang="es-ES" dirty="0" smtClean="0"/>
              <a:t> and </a:t>
            </a:r>
            <a:r>
              <a:rPr lang="es-ES" dirty="0" err="1" smtClean="0"/>
              <a:t>called</a:t>
            </a:r>
            <a:r>
              <a:rPr lang="es-ES" dirty="0" smtClean="0"/>
              <a:t> </a:t>
            </a:r>
            <a:r>
              <a:rPr lang="es-E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s-ES" dirty="0" smtClean="0"/>
              <a:t>)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Core </a:t>
            </a:r>
            <a:r>
              <a:rPr lang="es-ES" dirty="0" err="1" smtClean="0"/>
              <a:t>Spark</a:t>
            </a:r>
            <a:r>
              <a:rPr lang="es-ES" dirty="0" smtClean="0"/>
              <a:t> </a:t>
            </a:r>
            <a:r>
              <a:rPr lang="es-ES" dirty="0" err="1" smtClean="0"/>
              <a:t>Concepts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542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In Spark, we express our computation through operations on distributed </a:t>
            </a:r>
            <a:r>
              <a:rPr lang="en-GB" sz="2000" dirty="0" smtClean="0"/>
              <a:t>collections that </a:t>
            </a:r>
            <a:r>
              <a:rPr lang="en-GB" sz="2000" dirty="0"/>
              <a:t>are automatically parallelized across the cluster. These collections are called </a:t>
            </a:r>
            <a:r>
              <a:rPr lang="en-GB" sz="2000" i="1" dirty="0" smtClean="0"/>
              <a:t>resilient distributed </a:t>
            </a:r>
            <a:r>
              <a:rPr lang="en-GB" sz="2000" i="1" dirty="0"/>
              <a:t>datasets</a:t>
            </a:r>
            <a:r>
              <a:rPr lang="en-GB" sz="2000" dirty="0"/>
              <a:t>, or </a:t>
            </a:r>
            <a:r>
              <a:rPr lang="en-GB" sz="2000" b="1" dirty="0" smtClean="0"/>
              <a:t>RDDs</a:t>
            </a:r>
          </a:p>
          <a:p>
            <a:r>
              <a:rPr lang="en-GB" sz="2000" dirty="0"/>
              <a:t>To run these operations, driver programs typically manage a number of nodes </a:t>
            </a:r>
            <a:r>
              <a:rPr lang="en-GB" sz="2000" dirty="0" smtClean="0"/>
              <a:t>called </a:t>
            </a:r>
            <a:r>
              <a:rPr lang="en-GB" sz="2000" b="1" i="1" dirty="0" smtClean="0"/>
              <a:t>executors</a:t>
            </a:r>
            <a:r>
              <a:rPr lang="en-GB" sz="2000" dirty="0" smtClean="0"/>
              <a:t>.</a:t>
            </a:r>
          </a:p>
          <a:p>
            <a:r>
              <a:rPr lang="es-ES" sz="2000" dirty="0" smtClean="0"/>
              <a:t>Basic </a:t>
            </a:r>
            <a:r>
              <a:rPr lang="es-ES" sz="2000" dirty="0" err="1" smtClean="0"/>
              <a:t>components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 smtClean="0"/>
              <a:t>distributed</a:t>
            </a:r>
            <a:r>
              <a:rPr lang="es-ES" sz="2000" dirty="0" smtClean="0"/>
              <a:t> </a:t>
            </a:r>
            <a:r>
              <a:rPr lang="es-ES" sz="2000" dirty="0" err="1" smtClean="0"/>
              <a:t>execution</a:t>
            </a:r>
            <a:r>
              <a:rPr lang="es-ES" sz="2000" dirty="0" smtClean="0"/>
              <a:t> in </a:t>
            </a:r>
            <a:r>
              <a:rPr lang="es-ES" sz="2000" dirty="0" err="1" smtClean="0"/>
              <a:t>Spark</a:t>
            </a:r>
            <a:r>
              <a:rPr lang="es-ES" sz="2000" dirty="0" smtClean="0"/>
              <a:t>:</a:t>
            </a:r>
            <a:endParaRPr lang="en-GB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Core </a:t>
            </a:r>
            <a:r>
              <a:rPr lang="es-ES" dirty="0" err="1" smtClean="0"/>
              <a:t>Spark</a:t>
            </a:r>
            <a:r>
              <a:rPr lang="es-ES" dirty="0" smtClean="0"/>
              <a:t> </a:t>
            </a:r>
            <a:r>
              <a:rPr lang="es-ES" dirty="0" err="1" smtClean="0"/>
              <a:t>Concepts</a:t>
            </a:r>
            <a:r>
              <a:rPr lang="es-ES" dirty="0" smtClean="0"/>
              <a:t> (cont.)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15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428" y="3614597"/>
            <a:ext cx="3168352" cy="292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2994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474" y="1367432"/>
            <a:ext cx="8016927" cy="474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Using the Spark </a:t>
            </a:r>
            <a:r>
              <a:rPr lang="en-GB" dirty="0" smtClean="0"/>
              <a:t>Shell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6491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lines 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("README.md") </a:t>
            </a:r>
            <a:r>
              <a:rPr lang="en-GB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an RDD called lines</a:t>
            </a:r>
          </a:p>
          <a:p>
            <a:pPr marL="0" indent="0"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lines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spark.RDD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MappedRDD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lines.count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Count the number of items in this RDD</a:t>
            </a:r>
          </a:p>
          <a:p>
            <a:pPr marL="0" indent="0"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res0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Long 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 127</a:t>
            </a:r>
          </a:p>
          <a:p>
            <a:pPr marL="0" indent="0"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lines.first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First item in this RDD, i.e. first line of README.md</a:t>
            </a:r>
          </a:p>
          <a:p>
            <a:pPr marL="0" indent="0"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res1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 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Apache </a:t>
            </a:r>
            <a:r>
              <a:rPr lang="en-GB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Spark</a:t>
            </a:r>
          </a:p>
          <a:p>
            <a:pPr marL="0" indent="0">
              <a:buNone/>
            </a:pPr>
            <a:endParaRPr lang="en-GB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pythonLines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lines.filter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(line 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line.contains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("Python"))</a:t>
            </a:r>
          </a:p>
          <a:p>
            <a:pPr marL="0" indent="0"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pythonLines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spark.RDD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FilteredRDD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pythonLines.first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res0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 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 #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Interactive Python </a:t>
            </a:r>
            <a:r>
              <a:rPr lang="en-GB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Shell</a:t>
            </a:r>
          </a:p>
          <a:p>
            <a:pPr marL="0" indent="0">
              <a:buNone/>
            </a:pPr>
            <a:endParaRPr lang="en-GB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 smtClean="0"/>
              <a:t> </a:t>
            </a:r>
            <a:r>
              <a:rPr lang="es-ES" dirty="0" err="1" smtClean="0"/>
              <a:t>operations</a:t>
            </a:r>
            <a:r>
              <a:rPr lang="es-ES" dirty="0" smtClean="0"/>
              <a:t> </a:t>
            </a:r>
            <a:r>
              <a:rPr lang="es-ES" dirty="0" err="1" smtClean="0"/>
              <a:t>example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840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s-ES" sz="2400" dirty="0" err="1">
                <a:cs typeface="Courier New" panose="02070309020205020404" pitchFamily="49" charset="0"/>
              </a:rPr>
              <a:t>If</a:t>
            </a:r>
            <a:r>
              <a:rPr lang="es-ES" sz="2400" dirty="0">
                <a:cs typeface="Courier New" panose="02070309020205020404" pitchFamily="49" charset="0"/>
              </a:rPr>
              <a:t> </a:t>
            </a:r>
            <a:r>
              <a:rPr lang="es-ES" sz="2400" dirty="0" err="1">
                <a:cs typeface="Courier New" panose="02070309020205020404" pitchFamily="49" charset="0"/>
              </a:rPr>
              <a:t>we</a:t>
            </a:r>
            <a:r>
              <a:rPr lang="es-ES" sz="2400" dirty="0">
                <a:cs typeface="Courier New" panose="02070309020205020404" pitchFamily="49" charset="0"/>
              </a:rPr>
              <a:t> are </a:t>
            </a:r>
            <a:r>
              <a:rPr lang="es-ES" sz="2400" dirty="0" err="1">
                <a:cs typeface="Courier New" panose="02070309020205020404" pitchFamily="49" charset="0"/>
              </a:rPr>
              <a:t>building</a:t>
            </a:r>
            <a:r>
              <a:rPr lang="es-ES" sz="2400" dirty="0">
                <a:cs typeface="Courier New" panose="02070309020205020404" pitchFamily="49" charset="0"/>
              </a:rPr>
              <a:t> </a:t>
            </a:r>
            <a:r>
              <a:rPr lang="es-ES" sz="2400" dirty="0" err="1">
                <a:cs typeface="Courier New" panose="02070309020205020404" pitchFamily="49" charset="0"/>
              </a:rPr>
              <a:t>our</a:t>
            </a:r>
            <a:r>
              <a:rPr lang="es-ES" sz="2400" dirty="0">
                <a:cs typeface="Courier New" panose="02070309020205020404" pitchFamily="49" charset="0"/>
              </a:rPr>
              <a:t> </a:t>
            </a:r>
            <a:r>
              <a:rPr lang="es-ES" sz="2400" dirty="0" err="1">
                <a:cs typeface="Courier New" panose="02070309020205020404" pitchFamily="49" charset="0"/>
              </a:rPr>
              <a:t>own</a:t>
            </a:r>
            <a:r>
              <a:rPr lang="es-ES" sz="2400" dirty="0">
                <a:cs typeface="Courier New" panose="02070309020205020404" pitchFamily="49" charset="0"/>
              </a:rPr>
              <a:t> driver (</a:t>
            </a:r>
            <a:r>
              <a:rPr lang="es-ES" sz="2400" dirty="0" err="1">
                <a:cs typeface="Courier New" panose="02070309020205020404" pitchFamily="49" charset="0"/>
              </a:rPr>
              <a:t>not</a:t>
            </a:r>
            <a:r>
              <a:rPr lang="es-ES" sz="2400" dirty="0">
                <a:cs typeface="Courier New" panose="02070309020205020404" pitchFamily="49" charset="0"/>
              </a:rPr>
              <a:t> </a:t>
            </a:r>
            <a:r>
              <a:rPr lang="es-ES" sz="2400" dirty="0" err="1">
                <a:cs typeface="Courier New" panose="02070309020205020404" pitchFamily="49" charset="0"/>
              </a:rPr>
              <a:t>using</a:t>
            </a:r>
            <a:r>
              <a:rPr lang="es-ES" sz="2400" dirty="0">
                <a:cs typeface="Courier New" panose="02070309020205020404" pitchFamily="49" charset="0"/>
              </a:rPr>
              <a:t> </a:t>
            </a:r>
            <a:r>
              <a:rPr lang="es-ES" sz="2400" dirty="0" err="1">
                <a:cs typeface="Courier New" panose="02070309020205020404" pitchFamily="49" charset="0"/>
              </a:rPr>
              <a:t>the</a:t>
            </a:r>
            <a:r>
              <a:rPr lang="es-ES" sz="2400" dirty="0">
                <a:cs typeface="Courier New" panose="02070309020205020404" pitchFamily="49" charset="0"/>
              </a:rPr>
              <a:t> </a:t>
            </a:r>
            <a:r>
              <a:rPr lang="es-ES" sz="2400" dirty="0" err="1">
                <a:cs typeface="Courier New" panose="02070309020205020404" pitchFamily="49" charset="0"/>
              </a:rPr>
              <a:t>shell</a:t>
            </a:r>
            <a:r>
              <a:rPr lang="es-ES" sz="2400" dirty="0">
                <a:cs typeface="Courier New" panose="02070309020205020404" pitchFamily="49" charset="0"/>
              </a:rPr>
              <a:t>) </a:t>
            </a:r>
            <a:r>
              <a:rPr lang="es-ES" sz="2400" dirty="0" err="1">
                <a:cs typeface="Courier New" panose="02070309020205020404" pitchFamily="49" charset="0"/>
              </a:rPr>
              <a:t>we</a:t>
            </a:r>
            <a:r>
              <a:rPr lang="es-ES" sz="2400" dirty="0">
                <a:cs typeface="Courier New" panose="02070309020205020404" pitchFamily="49" charset="0"/>
              </a:rPr>
              <a:t> </a:t>
            </a:r>
            <a:r>
              <a:rPr lang="es-ES" sz="2400" dirty="0" err="1">
                <a:cs typeface="Courier New" panose="02070309020205020404" pitchFamily="49" charset="0"/>
              </a:rPr>
              <a:t>have</a:t>
            </a:r>
            <a:r>
              <a:rPr lang="es-ES" sz="2400" dirty="0">
                <a:cs typeface="Courier New" panose="02070309020205020404" pitchFamily="49" charset="0"/>
              </a:rPr>
              <a:t> to define to </a:t>
            </a:r>
            <a:r>
              <a:rPr lang="es-ES" sz="2400" dirty="0" err="1">
                <a:cs typeface="Courier New" panose="02070309020205020404" pitchFamily="49" charset="0"/>
              </a:rPr>
              <a:t>setup</a:t>
            </a:r>
            <a:r>
              <a:rPr lang="es-ES" sz="2400" dirty="0">
                <a:cs typeface="Courier New" panose="02070309020205020404" pitchFamily="49" charset="0"/>
              </a:rPr>
              <a:t> </a:t>
            </a:r>
            <a:r>
              <a:rPr lang="es-ES" sz="2400" dirty="0" err="1">
                <a:cs typeface="Courier New" panose="02070309020205020404" pitchFamily="49" charset="0"/>
              </a:rPr>
              <a:t>the</a:t>
            </a:r>
            <a:r>
              <a:rPr lang="es-ES" sz="2400" dirty="0">
                <a:cs typeface="Courier New" panose="02070309020205020404" pitchFamily="49" charset="0"/>
              </a:rPr>
              <a:t>  </a:t>
            </a:r>
            <a:r>
              <a:rPr lang="es-ES" sz="2400" dirty="0" err="1">
                <a:cs typeface="Courier New" panose="02070309020205020404" pitchFamily="49" charset="0"/>
              </a:rPr>
              <a:t>spark</a:t>
            </a:r>
            <a:r>
              <a:rPr lang="es-ES" sz="2400" dirty="0">
                <a:cs typeface="Courier New" panose="02070309020205020404" pitchFamily="49" charset="0"/>
              </a:rPr>
              <a:t> </a:t>
            </a:r>
            <a:r>
              <a:rPr lang="es-ES" sz="2400" dirty="0" err="1" smtClean="0">
                <a:cs typeface="Courier New" panose="02070309020205020404" pitchFamily="49" charset="0"/>
              </a:rPr>
              <a:t>context</a:t>
            </a: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org.apache.spark.SparkConf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00050" lvl="1" indent="0">
              <a:buNone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org.apache.spark.api.java.JavaSparkContext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00050" lvl="1" indent="0">
              <a:buNone/>
            </a:pP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SparkConf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SparkConf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setMaster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("local").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setAppName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("My App");</a:t>
            </a:r>
          </a:p>
          <a:p>
            <a:pPr marL="400050" lvl="1" indent="0">
              <a:buNone/>
            </a:pP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JavaSparkContext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JavaSparkContext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>
              <a:buNone/>
            </a:pPr>
            <a:r>
              <a:rPr lang="es-E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…</a:t>
            </a:r>
          </a:p>
          <a:p>
            <a:pPr marL="400050" lvl="1" indent="0">
              <a:buNone/>
            </a:pPr>
            <a:r>
              <a:rPr lang="es-E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sc.stop</a:t>
            </a:r>
            <a:r>
              <a:rPr lang="es-E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00050" lvl="1" indent="0">
              <a:buNone/>
            </a:pP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endParaRPr lang="es-E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endParaRPr lang="es-E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2400" dirty="0" smtClean="0">
              <a:cs typeface="Courier New" panose="02070309020205020404" pitchFamily="49" charset="0"/>
            </a:endParaRPr>
          </a:p>
          <a:p>
            <a:r>
              <a:rPr lang="es-ES" sz="2400" dirty="0" smtClean="0">
                <a:cs typeface="Courier New" panose="02070309020205020404" pitchFamily="49" charset="0"/>
              </a:rPr>
              <a:t>And </a:t>
            </a:r>
            <a:r>
              <a:rPr lang="es-ES" sz="2400" dirty="0" err="1">
                <a:cs typeface="Courier New" panose="02070309020205020404" pitchFamily="49" charset="0"/>
              </a:rPr>
              <a:t>for</a:t>
            </a:r>
            <a:r>
              <a:rPr lang="es-ES" sz="2400" dirty="0">
                <a:cs typeface="Courier New" panose="02070309020205020404" pitchFamily="49" charset="0"/>
              </a:rPr>
              <a:t> </a:t>
            </a:r>
            <a:r>
              <a:rPr lang="es-ES" sz="2400" dirty="0" err="1" smtClean="0">
                <a:cs typeface="Courier New" panose="02070309020205020404" pitchFamily="49" charset="0"/>
              </a:rPr>
              <a:t>compiling</a:t>
            </a:r>
            <a:r>
              <a:rPr lang="es-ES" sz="2400" dirty="0" smtClean="0">
                <a:cs typeface="Courier New" panose="02070309020205020404" pitchFamily="49" charset="0"/>
              </a:rPr>
              <a:t> </a:t>
            </a:r>
            <a:r>
              <a:rPr lang="es-ES" sz="2400" dirty="0" err="1" smtClean="0">
                <a:cs typeface="Courier New" panose="02070309020205020404" pitchFamily="49" charset="0"/>
              </a:rPr>
              <a:t>add</a:t>
            </a:r>
            <a:r>
              <a:rPr lang="es-ES" sz="2400" dirty="0" smtClean="0">
                <a:cs typeface="Courier New" panose="02070309020205020404" pitchFamily="49" charset="0"/>
              </a:rPr>
              <a:t> </a:t>
            </a:r>
            <a:r>
              <a:rPr lang="es-ES" sz="2400" dirty="0" err="1" smtClean="0">
                <a:cs typeface="Courier New" panose="02070309020205020404" pitchFamily="49" charset="0"/>
              </a:rPr>
              <a:t>Spark</a:t>
            </a:r>
            <a:r>
              <a:rPr lang="es-ES" sz="2400" dirty="0" smtClean="0">
                <a:cs typeface="Courier New" panose="02070309020205020404" pitchFamily="49" charset="0"/>
              </a:rPr>
              <a:t> </a:t>
            </a:r>
            <a:r>
              <a:rPr lang="es-ES" sz="2400" dirty="0" err="1" smtClean="0">
                <a:cs typeface="Courier New" panose="02070309020205020404" pitchFamily="49" charset="0"/>
              </a:rPr>
              <a:t>core</a:t>
            </a:r>
            <a:r>
              <a:rPr lang="es-ES" sz="2400" dirty="0" smtClean="0">
                <a:cs typeface="Courier New" panose="02070309020205020404" pitchFamily="49" charset="0"/>
              </a:rPr>
              <a:t> </a:t>
            </a:r>
            <a:r>
              <a:rPr lang="es-ES" sz="2400" dirty="0" err="1" smtClean="0">
                <a:cs typeface="Courier New" panose="02070309020205020404" pitchFamily="49" charset="0"/>
              </a:rPr>
              <a:t>dependencies</a:t>
            </a:r>
            <a:r>
              <a:rPr lang="es-ES" sz="2400" dirty="0" smtClean="0">
                <a:cs typeface="Courier New" panose="02070309020205020404" pitchFamily="49" charset="0"/>
              </a:rPr>
              <a:t> in  </a:t>
            </a:r>
            <a:r>
              <a:rPr lang="es-ES" sz="2400" dirty="0" err="1" smtClean="0">
                <a:cs typeface="Courier New" panose="02070309020205020404" pitchFamily="49" charset="0"/>
              </a:rPr>
              <a:t>the</a:t>
            </a:r>
            <a:r>
              <a:rPr lang="es-ES" sz="2400" dirty="0" smtClean="0">
                <a:cs typeface="Courier New" panose="02070309020205020404" pitchFamily="49" charset="0"/>
              </a:rPr>
              <a:t> </a:t>
            </a:r>
            <a:r>
              <a:rPr lang="es-ES" sz="2400" dirty="0" err="1" smtClean="0">
                <a:cs typeface="Courier New" panose="02070309020205020404" pitchFamily="49" charset="0"/>
              </a:rPr>
              <a:t>build.sbt</a:t>
            </a:r>
            <a:r>
              <a:rPr lang="es-ES" sz="2400" dirty="0" smtClean="0">
                <a:cs typeface="Courier New" panose="02070309020205020404" pitchFamily="49" charset="0"/>
              </a:rPr>
              <a:t> </a:t>
            </a:r>
            <a:r>
              <a:rPr lang="es-ES" sz="2400" dirty="0" err="1" smtClean="0">
                <a:cs typeface="Courier New" panose="02070309020205020404" pitchFamily="49" charset="0"/>
              </a:rPr>
              <a:t>project</a:t>
            </a:r>
            <a:r>
              <a:rPr lang="es-ES" sz="2400" dirty="0" smtClean="0">
                <a:cs typeface="Courier New" panose="02070309020205020404" pitchFamily="49" charset="0"/>
              </a:rPr>
              <a:t> file</a:t>
            </a:r>
          </a:p>
          <a:p>
            <a:pPr marL="400050" lvl="1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additional libraries</a:t>
            </a:r>
          </a:p>
          <a:p>
            <a:pPr marL="400050" lvl="1" indent="0">
              <a:buNone/>
            </a:pP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libraryDependencies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++=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400050" lvl="1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org.apache.spark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%% "spark-core" % "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1.5.0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% "provided"</a:t>
            </a:r>
          </a:p>
          <a:p>
            <a:pPr marL="400050" lvl="1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Building</a:t>
            </a:r>
            <a:r>
              <a:rPr lang="es-ES" dirty="0" smtClean="0"/>
              <a:t>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own</a:t>
            </a:r>
            <a:r>
              <a:rPr lang="es-ES" dirty="0" smtClean="0"/>
              <a:t> </a:t>
            </a:r>
            <a:r>
              <a:rPr lang="es-ES" dirty="0" err="1" smtClean="0"/>
              <a:t>application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18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27584" y="3347799"/>
            <a:ext cx="43924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A </a:t>
            </a:r>
            <a:r>
              <a:rPr lang="en-GB" sz="1100" i="1" dirty="0"/>
              <a:t>cluster URL</a:t>
            </a:r>
            <a:r>
              <a:rPr lang="en-GB" sz="1100" dirty="0"/>
              <a:t>, namely local in </a:t>
            </a:r>
            <a:r>
              <a:rPr lang="en-GB" sz="1100" dirty="0" smtClean="0"/>
              <a:t>this example, </a:t>
            </a:r>
            <a:r>
              <a:rPr lang="en-GB" sz="1100" dirty="0"/>
              <a:t>which tells Spark how to </a:t>
            </a:r>
            <a:r>
              <a:rPr lang="en-GB" sz="1100" dirty="0" smtClean="0"/>
              <a:t>connect to </a:t>
            </a:r>
            <a:r>
              <a:rPr lang="en-GB" sz="1100" dirty="0"/>
              <a:t>a cluster. local is a special value that runs Spark on one thread on the </a:t>
            </a:r>
            <a:r>
              <a:rPr lang="en-GB" sz="1100" dirty="0" smtClean="0"/>
              <a:t>local machine</a:t>
            </a:r>
            <a:r>
              <a:rPr lang="en-GB" sz="1100" dirty="0"/>
              <a:t>, without connecting to a cluster</a:t>
            </a:r>
            <a:r>
              <a:rPr lang="en-GB" sz="1100" dirty="0" smtClean="0"/>
              <a:t>.</a:t>
            </a:r>
            <a:endParaRPr lang="en-GB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5454311" y="3263160"/>
            <a:ext cx="322214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An </a:t>
            </a:r>
            <a:r>
              <a:rPr lang="en-GB" sz="1100" i="1" dirty="0"/>
              <a:t>application name</a:t>
            </a:r>
            <a:r>
              <a:rPr lang="en-GB" sz="1100" dirty="0"/>
              <a:t>, namely My App in </a:t>
            </a:r>
            <a:r>
              <a:rPr lang="en-GB" sz="1100" dirty="0" smtClean="0"/>
              <a:t>this example.  This </a:t>
            </a:r>
            <a:r>
              <a:rPr lang="en-GB" sz="1100" dirty="0"/>
              <a:t>will identify your application on the cluster manager’s UI  </a:t>
            </a:r>
            <a:r>
              <a:rPr lang="en-GB" sz="1100" dirty="0" smtClean="0"/>
              <a:t>if </a:t>
            </a:r>
            <a:r>
              <a:rPr lang="en-GB" sz="1100" dirty="0"/>
              <a:t>you connect to a cluster</a:t>
            </a:r>
          </a:p>
          <a:p>
            <a:endParaRPr lang="en-GB" sz="1100" dirty="0"/>
          </a:p>
        </p:txBody>
      </p:sp>
      <p:cxnSp>
        <p:nvCxnSpPr>
          <p:cNvPr id="8" name="Straight Arrow Connector 7"/>
          <p:cNvCxnSpPr>
            <a:stCxn id="5" idx="0"/>
          </p:cNvCxnSpPr>
          <p:nvPr/>
        </p:nvCxnSpPr>
        <p:spPr>
          <a:xfrm flipV="1">
            <a:off x="3023828" y="2492896"/>
            <a:ext cx="2196244" cy="8549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</p:cNvCxnSpPr>
          <p:nvPr/>
        </p:nvCxnSpPr>
        <p:spPr>
          <a:xfrm flipH="1" flipV="1">
            <a:off x="7020274" y="2492896"/>
            <a:ext cx="45110" cy="7702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921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1" dirty="0"/>
              <a:t>Exercise 2</a:t>
            </a:r>
            <a:r>
              <a:rPr lang="en-GB" b="1" dirty="0" smtClean="0"/>
              <a:t>: </a:t>
            </a:r>
            <a:r>
              <a:rPr lang="en-GB" b="1" dirty="0"/>
              <a:t>Using Spark Shell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306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288106" y="3764090"/>
            <a:ext cx="8100318" cy="2808000"/>
          </a:xfrm>
        </p:spPr>
        <p:txBody>
          <a:bodyPr>
            <a:normAutofit/>
          </a:bodyPr>
          <a:lstStyle/>
          <a:p>
            <a:r>
              <a:rPr lang="en-GB" dirty="0"/>
              <a:t>Angel Rey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Software engineer. Big Data </a:t>
            </a:r>
            <a:r>
              <a:rPr lang="en-GB" dirty="0" smtClean="0"/>
              <a:t>developer / Architect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Utad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Working at GFT, and before at ZED and </a:t>
            </a:r>
            <a:r>
              <a:rPr lang="en-GB" dirty="0" err="1"/>
              <a:t>Bongiorno</a:t>
            </a:r>
            <a:r>
              <a:rPr lang="en-GB" dirty="0"/>
              <a:t>/</a:t>
            </a:r>
            <a:r>
              <a:rPr lang="en-GB" dirty="0" err="1"/>
              <a:t>Lumata</a:t>
            </a:r>
            <a:r>
              <a:rPr lang="en-GB" dirty="0"/>
              <a:t> as Big data </a:t>
            </a:r>
            <a:r>
              <a:rPr lang="en-GB" dirty="0" err="1"/>
              <a:t>Devolper</a:t>
            </a:r>
            <a:r>
              <a:rPr lang="en-GB" dirty="0"/>
              <a:t> / </a:t>
            </a:r>
            <a:r>
              <a:rPr lang="en-GB" dirty="0" smtClean="0"/>
              <a:t>Architect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Before </a:t>
            </a:r>
            <a:r>
              <a:rPr lang="en-GB" b="1" dirty="0" smtClean="0"/>
              <a:t>Spark </a:t>
            </a:r>
            <a:r>
              <a:rPr lang="en-GB" dirty="0" smtClean="0"/>
              <a:t>default big data tools were </a:t>
            </a:r>
            <a:r>
              <a:rPr lang="en-GB" b="1" dirty="0" smtClean="0"/>
              <a:t>MongoDB, Hadoop Ecosystem, Elastic Search</a:t>
            </a:r>
            <a:endParaRPr lang="en-GB" dirty="0"/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About </a:t>
            </a:r>
            <a:r>
              <a:rPr lang="en-GB" dirty="0" smtClean="0"/>
              <a:t>Me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B748E4AD-5098-4E07-B3CC-196E5C9ADD0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3532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GB" sz="2000" dirty="0"/>
              <a:t>An RDD in Spark is simply an immutable distributed collection of objects. Each </a:t>
            </a:r>
            <a:r>
              <a:rPr lang="en-GB" sz="2000" dirty="0" smtClean="0"/>
              <a:t>RDD is </a:t>
            </a:r>
            <a:r>
              <a:rPr lang="en-GB" sz="2000" dirty="0"/>
              <a:t>split into multiple </a:t>
            </a:r>
            <a:r>
              <a:rPr lang="en-GB" sz="2000" i="1" dirty="0"/>
              <a:t>partitions</a:t>
            </a:r>
            <a:r>
              <a:rPr lang="en-GB" sz="2000" dirty="0"/>
              <a:t>, which may be computed on different nodes of </a:t>
            </a:r>
            <a:r>
              <a:rPr lang="en-GB" sz="2000" dirty="0" smtClean="0"/>
              <a:t>the cluster</a:t>
            </a:r>
            <a:r>
              <a:rPr lang="en-GB" sz="2000" dirty="0"/>
              <a:t>. RDDs can contain any type of Python, Java, </a:t>
            </a:r>
            <a:r>
              <a:rPr lang="en-GB" sz="2000" dirty="0" smtClean="0"/>
              <a:t>R or </a:t>
            </a:r>
            <a:r>
              <a:rPr lang="en-GB" sz="2000" dirty="0"/>
              <a:t>Scala objects, including </a:t>
            </a:r>
            <a:r>
              <a:rPr lang="en-GB" sz="2000" dirty="0" err="1" smtClean="0"/>
              <a:t>userdefined</a:t>
            </a:r>
            <a:r>
              <a:rPr lang="en-GB" sz="2000" dirty="0"/>
              <a:t> </a:t>
            </a:r>
            <a:r>
              <a:rPr lang="en-GB" sz="2000" dirty="0" smtClean="0"/>
              <a:t>classes.</a:t>
            </a:r>
          </a:p>
          <a:p>
            <a:r>
              <a:rPr lang="en-GB" sz="2000" dirty="0"/>
              <a:t>Users create RDDs in two ways: by loading an external </a:t>
            </a:r>
            <a:r>
              <a:rPr lang="en-GB" sz="2000" dirty="0" smtClean="0"/>
              <a:t>dataset (like before) </a:t>
            </a:r>
            <a:r>
              <a:rPr lang="en-GB" sz="2000" dirty="0"/>
              <a:t>or by distributing </a:t>
            </a:r>
            <a:r>
              <a:rPr lang="en-GB" sz="2000" dirty="0" smtClean="0"/>
              <a:t>a collection </a:t>
            </a:r>
            <a:r>
              <a:rPr lang="en-GB" sz="2000" dirty="0"/>
              <a:t>of objects (e.g., a list or set) in their driver program</a:t>
            </a:r>
            <a:r>
              <a:rPr lang="en-GB" sz="2000" dirty="0" smtClean="0"/>
              <a:t>.</a:t>
            </a:r>
            <a:endParaRPr lang="en-GB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2" indent="0">
              <a:buNone/>
            </a:pP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lines </a:t>
            </a:r>
            <a:r>
              <a:rPr lang="en-GB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("README.md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GB" sz="2000" dirty="0" smtClean="0"/>
          </a:p>
          <a:p>
            <a:r>
              <a:rPr lang="en-GB" sz="2000" dirty="0" smtClean="0"/>
              <a:t>Once </a:t>
            </a:r>
            <a:r>
              <a:rPr lang="en-GB" sz="2000" dirty="0"/>
              <a:t>created, RDDs offer two types of operations: </a:t>
            </a:r>
            <a:endParaRPr lang="en-GB" sz="2000" dirty="0" smtClean="0"/>
          </a:p>
          <a:p>
            <a:pPr lvl="1"/>
            <a:r>
              <a:rPr lang="en-GB" sz="1600" b="1" i="1" dirty="0" smtClean="0"/>
              <a:t>Transformations</a:t>
            </a:r>
            <a:r>
              <a:rPr lang="en-GB" sz="1600" i="1" dirty="0" smtClean="0"/>
              <a:t> </a:t>
            </a:r>
            <a:r>
              <a:rPr lang="en-GB" sz="1600" dirty="0"/>
              <a:t>construct a new RDD from a previous one. For example, one </a:t>
            </a:r>
            <a:r>
              <a:rPr lang="en-GB" sz="1600" dirty="0" smtClean="0"/>
              <a:t>common transformation </a:t>
            </a:r>
            <a:r>
              <a:rPr lang="en-GB" sz="1600" dirty="0"/>
              <a:t>is filtering data that matches a predicate</a:t>
            </a:r>
            <a:r>
              <a:rPr lang="en-GB" sz="1600" dirty="0" smtClean="0"/>
              <a:t>.</a:t>
            </a:r>
            <a:endParaRPr lang="en-GB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57250" lvl="2" indent="0">
              <a:buNone/>
            </a:pPr>
            <a:r>
              <a:rPr lang="en-GB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pythonLines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lines.filter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(line 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line.contains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("Python</a:t>
            </a:r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"))</a:t>
            </a:r>
            <a:endParaRPr lang="en-GB" sz="1600" b="1" i="1" dirty="0" smtClean="0"/>
          </a:p>
          <a:p>
            <a:pPr lvl="1"/>
            <a:r>
              <a:rPr lang="en-GB" sz="1600" b="1" i="1" dirty="0" smtClean="0"/>
              <a:t>Actions</a:t>
            </a:r>
            <a:r>
              <a:rPr lang="en-GB" sz="1600" dirty="0" smtClean="0"/>
              <a:t> </a:t>
            </a:r>
            <a:r>
              <a:rPr lang="en-GB" sz="1600" dirty="0"/>
              <a:t>compute a result based on an RDD, and either return it </a:t>
            </a:r>
            <a:r>
              <a:rPr lang="en-GB" sz="1600" dirty="0" smtClean="0"/>
              <a:t>to the </a:t>
            </a:r>
            <a:r>
              <a:rPr lang="en-GB" sz="1600" dirty="0"/>
              <a:t>driver program or save it to an external storage system (e.g., HDFS</a:t>
            </a:r>
            <a:r>
              <a:rPr lang="en-GB" sz="1600" dirty="0" smtClean="0"/>
              <a:t>).</a:t>
            </a:r>
            <a:endParaRPr lang="en-GB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57250" lvl="2" indent="0">
              <a:buNone/>
            </a:pPr>
            <a:r>
              <a:rPr lang="en-GB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lines.first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GB" sz="2000" dirty="0" smtClean="0"/>
          </a:p>
          <a:p>
            <a:endParaRPr lang="en-GB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RDD </a:t>
            </a:r>
            <a:r>
              <a:rPr lang="es-ES" dirty="0" err="1" smtClean="0"/>
              <a:t>Basics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3357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1800" dirty="0" err="1"/>
              <a:t>Sparks</a:t>
            </a:r>
            <a:r>
              <a:rPr lang="es-ES" sz="1800" dirty="0"/>
              <a:t> computes </a:t>
            </a:r>
            <a:r>
              <a:rPr lang="es-ES" sz="1800" dirty="0" err="1"/>
              <a:t>RDDs</a:t>
            </a:r>
            <a:r>
              <a:rPr lang="es-ES" sz="1800" dirty="0"/>
              <a:t> in a </a:t>
            </a:r>
            <a:r>
              <a:rPr lang="es-ES" sz="1800" dirty="0" err="1"/>
              <a:t>Lazy</a:t>
            </a:r>
            <a:r>
              <a:rPr lang="es-ES" sz="1800" dirty="0"/>
              <a:t> </a:t>
            </a:r>
            <a:r>
              <a:rPr lang="es-ES" sz="1800" dirty="0" err="1"/>
              <a:t>way</a:t>
            </a:r>
            <a:r>
              <a:rPr lang="es-ES" sz="1800" dirty="0"/>
              <a:t>. </a:t>
            </a:r>
            <a:r>
              <a:rPr lang="es-ES" sz="1800" dirty="0" err="1"/>
              <a:t>It</a:t>
            </a:r>
            <a:r>
              <a:rPr lang="es-ES" sz="1800" dirty="0"/>
              <a:t> </a:t>
            </a:r>
            <a:r>
              <a:rPr lang="es-ES" sz="1800" dirty="0" err="1"/>
              <a:t>sees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whole</a:t>
            </a:r>
            <a:r>
              <a:rPr lang="es-ES" sz="1800" dirty="0"/>
              <a:t> </a:t>
            </a:r>
            <a:r>
              <a:rPr lang="es-ES" sz="1800" dirty="0" err="1"/>
              <a:t>chain</a:t>
            </a:r>
            <a:r>
              <a:rPr lang="es-ES" sz="1800" dirty="0"/>
              <a:t> of </a:t>
            </a:r>
            <a:r>
              <a:rPr lang="es-ES" sz="1800" dirty="0" err="1"/>
              <a:t>transformations</a:t>
            </a:r>
            <a:r>
              <a:rPr lang="es-ES" sz="1800" dirty="0"/>
              <a:t> and compute </a:t>
            </a:r>
            <a:r>
              <a:rPr lang="es-ES" sz="1800" dirty="0" err="1"/>
              <a:t>just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data </a:t>
            </a:r>
            <a:r>
              <a:rPr lang="es-ES" sz="1800" dirty="0" err="1"/>
              <a:t>needed</a:t>
            </a:r>
            <a:r>
              <a:rPr lang="es-ES" sz="1800" dirty="0"/>
              <a:t> </a:t>
            </a:r>
            <a:r>
              <a:rPr lang="es-ES" sz="1800" dirty="0" err="1"/>
              <a:t>for</a:t>
            </a:r>
            <a:r>
              <a:rPr lang="es-ES" sz="1800" dirty="0"/>
              <a:t> </a:t>
            </a:r>
            <a:r>
              <a:rPr lang="es-ES" sz="1800" dirty="0" err="1"/>
              <a:t>its</a:t>
            </a:r>
            <a:r>
              <a:rPr lang="es-ES" sz="1800" dirty="0"/>
              <a:t> </a:t>
            </a:r>
            <a:r>
              <a:rPr lang="es-ES" sz="1800" dirty="0" err="1"/>
              <a:t>result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first</a:t>
            </a:r>
            <a:r>
              <a:rPr lang="es-ES" sz="1800" dirty="0"/>
              <a:t> time </a:t>
            </a:r>
            <a:r>
              <a:rPr lang="es-ES" sz="1800" dirty="0" err="1"/>
              <a:t>they</a:t>
            </a:r>
            <a:r>
              <a:rPr lang="es-ES" sz="1800" dirty="0"/>
              <a:t> are </a:t>
            </a:r>
            <a:r>
              <a:rPr lang="es-ES" sz="1800" dirty="0" err="1"/>
              <a:t>used</a:t>
            </a:r>
            <a:r>
              <a:rPr lang="es-ES" sz="1800" dirty="0"/>
              <a:t> in </a:t>
            </a:r>
            <a:r>
              <a:rPr lang="es-ES" sz="1800" dirty="0" err="1"/>
              <a:t>an</a:t>
            </a:r>
            <a:r>
              <a:rPr lang="es-ES" sz="1800" dirty="0"/>
              <a:t> </a:t>
            </a:r>
            <a:r>
              <a:rPr lang="es-ES" sz="1800" dirty="0" err="1"/>
              <a:t>action</a:t>
            </a:r>
            <a:r>
              <a:rPr lang="es-ES" sz="1800" dirty="0" smtClean="0"/>
              <a:t>.</a:t>
            </a:r>
            <a:endParaRPr lang="en-GB" sz="1800" dirty="0" smtClean="0"/>
          </a:p>
          <a:p>
            <a:r>
              <a:rPr lang="en-GB" sz="1800" dirty="0" smtClean="0"/>
              <a:t>Spark’s </a:t>
            </a:r>
            <a:r>
              <a:rPr lang="en-GB" sz="1800" dirty="0"/>
              <a:t>RDDs are by default recomputed each time you run an action </a:t>
            </a:r>
            <a:r>
              <a:rPr lang="en-GB" sz="1800" dirty="0" smtClean="0"/>
              <a:t>on them.</a:t>
            </a:r>
          </a:p>
          <a:p>
            <a:r>
              <a:rPr lang="en-GB" sz="1800" dirty="0"/>
              <a:t>If you would like to reuse an RDD in multiple actions, you can ask Spark </a:t>
            </a:r>
            <a:r>
              <a:rPr lang="en-GB" sz="1800" dirty="0" smtClean="0"/>
              <a:t>to </a:t>
            </a:r>
            <a:r>
              <a:rPr lang="en-GB" sz="1800" i="1" dirty="0" smtClean="0"/>
              <a:t>persist </a:t>
            </a:r>
            <a:r>
              <a:rPr lang="en-GB" sz="1800" dirty="0"/>
              <a:t>it using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RDD.persist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</a:p>
          <a:p>
            <a:r>
              <a:rPr lang="es-ES" sz="1800" dirty="0" err="1" smtClean="0"/>
              <a:t>Example</a:t>
            </a:r>
            <a:r>
              <a:rPr lang="es-ES" sz="1800" dirty="0" smtClean="0"/>
              <a:t>:</a:t>
            </a:r>
          </a:p>
          <a:p>
            <a:pPr marL="457200" lvl="1" indent="0">
              <a:buNone/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GB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cala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pythonLines.persist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pythonLines.count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marL="457200" lvl="1" indent="0">
              <a:buNone/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pythonLines.first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u'## Interactive Python Shell'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RDD </a:t>
            </a:r>
            <a:r>
              <a:rPr lang="es-ES" dirty="0" err="1" smtClean="0"/>
              <a:t>Basics</a:t>
            </a:r>
            <a:r>
              <a:rPr lang="es-ES" dirty="0" smtClean="0"/>
              <a:t> (cont.)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191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1800" dirty="0" err="1" smtClean="0"/>
              <a:t>Using</a:t>
            </a:r>
            <a:r>
              <a:rPr lang="es-ES" sz="1800" dirty="0" smtClean="0"/>
              <a:t> </a:t>
            </a:r>
            <a:r>
              <a:rPr lang="es-ES" sz="1800" dirty="0" err="1" smtClean="0"/>
              <a:t>parallelize</a:t>
            </a:r>
            <a:r>
              <a:rPr lang="es-ES" sz="1800" dirty="0" smtClean="0"/>
              <a:t> (). </a:t>
            </a:r>
            <a:r>
              <a:rPr lang="es-ES" sz="1800" dirty="0" err="1" smtClean="0"/>
              <a:t>Useful</a:t>
            </a:r>
            <a:r>
              <a:rPr lang="es-ES" sz="1800" dirty="0" smtClean="0"/>
              <a:t> </a:t>
            </a:r>
            <a:r>
              <a:rPr lang="es-ES" sz="1800" dirty="0" err="1" smtClean="0"/>
              <a:t>for</a:t>
            </a:r>
            <a:r>
              <a:rPr lang="es-ES" sz="1800" dirty="0" smtClean="0"/>
              <a:t> </a:t>
            </a:r>
            <a:r>
              <a:rPr lang="es-ES" sz="1800" dirty="0" err="1" smtClean="0"/>
              <a:t>learning</a:t>
            </a:r>
            <a:r>
              <a:rPr lang="es-ES" sz="1800" dirty="0" smtClean="0"/>
              <a:t>, </a:t>
            </a:r>
            <a:r>
              <a:rPr lang="es-ES" sz="1800" dirty="0" err="1" smtClean="0"/>
              <a:t>prototyping</a:t>
            </a:r>
            <a:r>
              <a:rPr lang="es-ES" sz="1800" dirty="0" smtClean="0"/>
              <a:t> and </a:t>
            </a:r>
            <a:r>
              <a:rPr lang="es-ES" sz="1800" dirty="0" err="1" smtClean="0"/>
              <a:t>testing</a:t>
            </a:r>
            <a:endParaRPr lang="es-ES" sz="1800" dirty="0" smtClean="0"/>
          </a:p>
          <a:p>
            <a:pPr marL="400050" lvl="1" indent="0">
              <a:buNone/>
            </a:pPr>
            <a:r>
              <a:rPr lang="nn-NO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val </a:t>
            </a:r>
            <a:r>
              <a:rPr lang="nn-NO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lines </a:t>
            </a:r>
            <a:r>
              <a:rPr lang="nn-NO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n-NO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sc.parallelize(</a:t>
            </a:r>
            <a:r>
              <a:rPr lang="nn-NO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nn-NO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("pandas", "i </a:t>
            </a:r>
            <a:r>
              <a:rPr lang="nn-NO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like </a:t>
            </a:r>
            <a:r>
              <a:rPr lang="nn-NO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nn-NO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"))</a:t>
            </a:r>
          </a:p>
          <a:p>
            <a:pPr marL="273050" lvl="1" indent="-273050">
              <a:buBlip>
                <a:blip r:embed="rId2"/>
              </a:buBlip>
            </a:pPr>
            <a:r>
              <a:rPr lang="es-ES" sz="1800" dirty="0">
                <a:cs typeface="ＭＳ Ｐゴシック" charset="0"/>
              </a:rPr>
              <a:t>Load data </a:t>
            </a:r>
            <a:r>
              <a:rPr lang="es-ES" sz="1800" dirty="0" err="1">
                <a:cs typeface="ＭＳ Ｐゴシック" charset="0"/>
              </a:rPr>
              <a:t>from</a:t>
            </a:r>
            <a:r>
              <a:rPr lang="es-ES" sz="1800" dirty="0">
                <a:cs typeface="ＭＳ Ｐゴシック" charset="0"/>
              </a:rPr>
              <a:t> </a:t>
            </a:r>
            <a:r>
              <a:rPr lang="es-ES" sz="1800" dirty="0" err="1">
                <a:cs typeface="ＭＳ Ｐゴシック" charset="0"/>
              </a:rPr>
              <a:t>external</a:t>
            </a:r>
            <a:r>
              <a:rPr lang="es-ES" sz="1800" dirty="0">
                <a:cs typeface="ＭＳ Ｐゴシック" charset="0"/>
              </a:rPr>
              <a:t> </a:t>
            </a:r>
            <a:r>
              <a:rPr lang="es-ES" sz="1800" dirty="0" err="1">
                <a:cs typeface="ＭＳ Ｐゴシック" charset="0"/>
              </a:rPr>
              <a:t>storage</a:t>
            </a:r>
            <a:endParaRPr lang="es-ES" sz="1800" dirty="0">
              <a:cs typeface="ＭＳ Ｐゴシック" charset="0"/>
            </a:endParaRPr>
          </a:p>
          <a:p>
            <a:pPr marL="400050" lvl="1" indent="0">
              <a:buNone/>
            </a:pPr>
            <a:r>
              <a:rPr lang="en-GB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lines 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("/path/to/README.md")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Creating</a:t>
            </a:r>
            <a:r>
              <a:rPr lang="es-ES" dirty="0" smtClean="0"/>
              <a:t> </a:t>
            </a:r>
            <a:r>
              <a:rPr lang="es-ES" dirty="0" err="1" smtClean="0"/>
              <a:t>RDDs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9328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Lazy</a:t>
            </a:r>
            <a:r>
              <a:rPr lang="es-ES" dirty="0" smtClean="0"/>
              <a:t> </a:t>
            </a:r>
            <a:r>
              <a:rPr lang="es-ES" dirty="0" err="1" smtClean="0"/>
              <a:t>operations</a:t>
            </a:r>
            <a:r>
              <a:rPr lang="es-ES" dirty="0" smtClean="0"/>
              <a:t>, </a:t>
            </a:r>
            <a:r>
              <a:rPr lang="es-ES" dirty="0" err="1" smtClean="0"/>
              <a:t>returning</a:t>
            </a:r>
            <a:r>
              <a:rPr lang="es-ES" dirty="0" smtClean="0"/>
              <a:t> new RDD</a:t>
            </a:r>
          </a:p>
          <a:p>
            <a:pPr marL="0" indent="0">
              <a:buNone/>
            </a:pP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inputRDD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("log.txt")</a:t>
            </a:r>
          </a:p>
          <a:p>
            <a:pPr marL="0" indent="0">
              <a:buNone/>
            </a:pP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errorsRDD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inputRDD.filter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(line 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line.contains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("error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"))</a:t>
            </a:r>
          </a:p>
          <a:p>
            <a:pPr marL="0" indent="0">
              <a:buNone/>
            </a:pP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GB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warningsRDD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inputRDD.filter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line 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line.contains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warning"))</a:t>
            </a:r>
          </a:p>
          <a:p>
            <a:pPr marL="0" indent="0">
              <a:buNone/>
            </a:pPr>
            <a:r>
              <a:rPr lang="en-GB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badLinesRDD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errorsRDD.union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warningsRDD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Transformations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23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862547" y="3732210"/>
            <a:ext cx="3323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operation does not mutate the existing </a:t>
            </a:r>
            <a:r>
              <a:rPr lang="en-GB" sz="1200" dirty="0" err="1" smtClean="0"/>
              <a:t>inputRDD</a:t>
            </a:r>
            <a:r>
              <a:rPr lang="en-GB" sz="1200" dirty="0" smtClean="0"/>
              <a:t>. </a:t>
            </a:r>
          </a:p>
          <a:p>
            <a:r>
              <a:rPr lang="en-GB" sz="1200" dirty="0" smtClean="0"/>
              <a:t>Returns </a:t>
            </a:r>
            <a:r>
              <a:rPr lang="en-GB" sz="1200" dirty="0"/>
              <a:t>a pointer to an entirely new RDD. </a:t>
            </a:r>
            <a:endParaRPr lang="en-GB" sz="1200" dirty="0" smtClean="0"/>
          </a:p>
          <a:p>
            <a:r>
              <a:rPr lang="en-GB" sz="1200" dirty="0" err="1" smtClean="0"/>
              <a:t>inputRDD</a:t>
            </a:r>
            <a:r>
              <a:rPr lang="en-GB" sz="1200" dirty="0" smtClean="0"/>
              <a:t> is reused later for warnings</a:t>
            </a:r>
            <a:endParaRPr lang="en-GB" sz="1200" dirty="0"/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H="1" flipV="1">
            <a:off x="3923928" y="1988840"/>
            <a:ext cx="600549" cy="17433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378541"/>
            <a:ext cx="2558232" cy="1861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248238" y="4832476"/>
            <a:ext cx="51401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Spark </a:t>
            </a:r>
            <a:r>
              <a:rPr lang="en-GB" sz="1400" dirty="0" smtClean="0"/>
              <a:t>keeps track </a:t>
            </a:r>
            <a:r>
              <a:rPr lang="en-GB" sz="1400" dirty="0"/>
              <a:t>of the set of dependencies between different RDDs, called the </a:t>
            </a:r>
            <a:r>
              <a:rPr lang="en-GB" sz="1400" b="1" i="1" dirty="0"/>
              <a:t>lineage graph</a:t>
            </a:r>
            <a:r>
              <a:rPr lang="en-GB" sz="1400" dirty="0"/>
              <a:t>. </a:t>
            </a:r>
            <a:endParaRPr lang="en-GB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It uses </a:t>
            </a:r>
            <a:r>
              <a:rPr lang="en-GB" sz="1400" dirty="0"/>
              <a:t>this information to compute each RDD on demand and to recover lost data </a:t>
            </a:r>
            <a:r>
              <a:rPr lang="en-GB" sz="1400" dirty="0" smtClean="0"/>
              <a:t>if part </a:t>
            </a:r>
            <a:r>
              <a:rPr lang="en-GB" sz="1400" dirty="0"/>
              <a:t>of a persistent RDD is lost.</a:t>
            </a:r>
          </a:p>
        </p:txBody>
      </p:sp>
    </p:spTree>
    <p:extLst>
      <p:ext uri="{BB962C8B-B14F-4D97-AF65-F5344CB8AC3E}">
        <p14:creationId xmlns:p14="http://schemas.microsoft.com/office/powerpoint/2010/main" val="1246517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000" dirty="0" smtClean="0"/>
              <a:t>operations </a:t>
            </a:r>
            <a:r>
              <a:rPr lang="en-GB" sz="2000" dirty="0"/>
              <a:t>that return a final value to the </a:t>
            </a:r>
            <a:r>
              <a:rPr lang="en-GB" sz="2000" dirty="0" smtClean="0"/>
              <a:t>driver program </a:t>
            </a:r>
            <a:r>
              <a:rPr lang="en-GB" sz="2000" dirty="0"/>
              <a:t>or write data to an external storage system. </a:t>
            </a:r>
            <a:endParaRPr lang="en-GB" sz="2000" dirty="0" smtClean="0"/>
          </a:p>
          <a:p>
            <a:r>
              <a:rPr lang="en-GB" sz="2000" dirty="0"/>
              <a:t>F</a:t>
            </a:r>
            <a:r>
              <a:rPr lang="en-GB" sz="2000" dirty="0" smtClean="0"/>
              <a:t>orce </a:t>
            </a:r>
            <a:r>
              <a:rPr lang="en-GB" sz="2000" dirty="0"/>
              <a:t>the evaluation </a:t>
            </a:r>
            <a:r>
              <a:rPr lang="en-GB" sz="2000" dirty="0" smtClean="0"/>
              <a:t>of the </a:t>
            </a:r>
            <a:r>
              <a:rPr lang="en-GB" sz="2000" dirty="0"/>
              <a:t>transformations required for the </a:t>
            </a:r>
            <a:r>
              <a:rPr lang="en-GB" sz="2000" dirty="0" smtClean="0"/>
              <a:t>RDD</a:t>
            </a:r>
          </a:p>
          <a:p>
            <a:r>
              <a:rPr lang="es-ES" sz="2000" dirty="0" err="1" smtClean="0"/>
              <a:t>Example</a:t>
            </a:r>
            <a:r>
              <a:rPr lang="es-ES" sz="2000" dirty="0" smtClean="0"/>
              <a:t>: </a:t>
            </a:r>
            <a:r>
              <a:rPr lang="es-ES" sz="2000" dirty="0" err="1" smtClean="0"/>
              <a:t>counting</a:t>
            </a:r>
            <a:r>
              <a:rPr lang="es-ES" sz="2000" dirty="0" smtClean="0"/>
              <a:t> </a:t>
            </a:r>
            <a:r>
              <a:rPr lang="es-ES" sz="2000" dirty="0" err="1" smtClean="0"/>
              <a:t>errors</a:t>
            </a:r>
            <a:endParaRPr lang="es-ES" sz="2000" dirty="0" smtClean="0"/>
          </a:p>
          <a:p>
            <a:pPr marL="400050" lvl="1" indent="0">
              <a:buNone/>
            </a:pP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("Input had " +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badLinesRDD.count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+ " concerning lines")</a:t>
            </a:r>
          </a:p>
          <a:p>
            <a:pPr marL="400050" lvl="1" indent="0">
              <a:buNone/>
            </a:pP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("Here are 10 examples:")</a:t>
            </a:r>
          </a:p>
          <a:p>
            <a:pPr marL="400050" lvl="1" indent="0">
              <a:buNone/>
            </a:pP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badLinesRDD.take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(10).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buNone/>
            </a:pPr>
            <a:endParaRPr lang="es-E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endParaRPr lang="es-E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endParaRPr lang="es-E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endParaRPr lang="es-E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/>
              <a:t>RDDs also have a </a:t>
            </a:r>
            <a:r>
              <a:rPr lang="en-GB" sz="2000" b="1" dirty="0"/>
              <a:t>collect() </a:t>
            </a:r>
            <a:r>
              <a:rPr lang="en-GB" sz="2000" dirty="0"/>
              <a:t>function to retrieve the entire RDD. This </a:t>
            </a:r>
            <a:r>
              <a:rPr lang="en-GB" sz="2000" dirty="0" smtClean="0"/>
              <a:t>can be </a:t>
            </a:r>
            <a:r>
              <a:rPr lang="en-GB" sz="2000" dirty="0"/>
              <a:t>useful if your program filters RDDs down to a very small size and you’d like </a:t>
            </a:r>
            <a:r>
              <a:rPr lang="en-GB" sz="2000" dirty="0" err="1" smtClean="0"/>
              <a:t>todeal</a:t>
            </a:r>
            <a:r>
              <a:rPr lang="en-GB" sz="2000" dirty="0" smtClean="0"/>
              <a:t> </a:t>
            </a:r>
            <a:r>
              <a:rPr lang="en-GB" sz="2000" dirty="0"/>
              <a:t>with it locally. Keep in mind that your entire dataset must fit in memory on </a:t>
            </a:r>
            <a:r>
              <a:rPr lang="en-GB" sz="2000" dirty="0" err="1" smtClean="0"/>
              <a:t>asingle</a:t>
            </a:r>
            <a:r>
              <a:rPr lang="en-GB" sz="2000" dirty="0" smtClean="0"/>
              <a:t> </a:t>
            </a:r>
            <a:r>
              <a:rPr lang="en-GB" sz="2000" dirty="0"/>
              <a:t>machine to use collect()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Actions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24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33218" y="4005063"/>
            <a:ext cx="536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we used take() to retrieve a small number of elements in the RDD</a:t>
            </a:r>
          </a:p>
          <a:p>
            <a:r>
              <a:rPr lang="en-GB" sz="1200" dirty="0"/>
              <a:t>at the driver program. We then iterate over them locally to print out information at</a:t>
            </a:r>
          </a:p>
          <a:p>
            <a:r>
              <a:rPr lang="en-GB" sz="1200" dirty="0"/>
              <a:t>the driver.</a:t>
            </a: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H="1" flipV="1">
            <a:off x="2705426" y="3717031"/>
            <a:ext cx="808141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490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1" y="836712"/>
            <a:ext cx="8296274" cy="5760640"/>
          </a:xfrm>
        </p:spPr>
        <p:txBody>
          <a:bodyPr>
            <a:noAutofit/>
          </a:bodyPr>
          <a:lstStyle/>
          <a:p>
            <a:r>
              <a:rPr lang="en-GB" sz="1400" dirty="0"/>
              <a:t>Most of Spark’s transformations, and some of its actions, depend on passing in </a:t>
            </a:r>
            <a:r>
              <a:rPr lang="en-GB" sz="1400" dirty="0" smtClean="0"/>
              <a:t>functions that </a:t>
            </a:r>
            <a:r>
              <a:rPr lang="en-GB" sz="1400" dirty="0"/>
              <a:t>are used by Spark to compute </a:t>
            </a:r>
            <a:r>
              <a:rPr lang="en-GB" sz="1400" dirty="0" smtClean="0"/>
              <a:t>data</a:t>
            </a:r>
          </a:p>
          <a:p>
            <a:r>
              <a:rPr lang="en-GB" sz="1400" dirty="0"/>
              <a:t>W</a:t>
            </a:r>
            <a:r>
              <a:rPr lang="en-GB" sz="1400" dirty="0" smtClean="0"/>
              <a:t>e </a:t>
            </a:r>
            <a:r>
              <a:rPr lang="en-GB" sz="1400" dirty="0"/>
              <a:t>can pass in functions defined inline, references to methods, or </a:t>
            </a:r>
            <a:r>
              <a:rPr lang="en-GB" sz="1400" dirty="0" smtClean="0"/>
              <a:t>static functions </a:t>
            </a:r>
            <a:r>
              <a:rPr lang="en-GB" sz="1400" dirty="0"/>
              <a:t>as we do for Scala’s other functional </a:t>
            </a:r>
            <a:r>
              <a:rPr lang="en-GB" sz="1400" dirty="0" smtClean="0"/>
              <a:t>APIs</a:t>
            </a:r>
          </a:p>
          <a:p>
            <a:r>
              <a:rPr lang="en-GB" sz="1400" dirty="0"/>
              <a:t>T</a:t>
            </a:r>
            <a:r>
              <a:rPr lang="en-GB" sz="1400" dirty="0" smtClean="0"/>
              <a:t>he </a:t>
            </a:r>
            <a:r>
              <a:rPr lang="en-GB" sz="1400" dirty="0"/>
              <a:t>function we pass and the data referenced in </a:t>
            </a:r>
            <a:r>
              <a:rPr lang="en-GB" sz="1400" dirty="0" smtClean="0"/>
              <a:t>it needs </a:t>
            </a:r>
            <a:r>
              <a:rPr lang="en-GB" sz="1400" dirty="0"/>
              <a:t>to be serializable </a:t>
            </a:r>
            <a:r>
              <a:rPr lang="en-GB" sz="1400" dirty="0" smtClean="0"/>
              <a:t>(@serializable)</a:t>
            </a:r>
          </a:p>
          <a:p>
            <a:r>
              <a:rPr lang="en-GB" sz="1400" dirty="0" smtClean="0"/>
              <a:t>Passing </a:t>
            </a:r>
            <a:r>
              <a:rPr lang="en-GB" sz="1400" dirty="0"/>
              <a:t>a method or field of an object includes a reference to that </a:t>
            </a:r>
            <a:r>
              <a:rPr lang="en-GB" sz="1400" dirty="0" smtClean="0"/>
              <a:t>whole object </a:t>
            </a:r>
            <a:r>
              <a:rPr lang="en-GB" sz="1400" dirty="0"/>
              <a:t>(Spark sends </a:t>
            </a:r>
            <a:r>
              <a:rPr lang="en-GB" sz="1400" dirty="0" smtClean="0"/>
              <a:t>the entire </a:t>
            </a:r>
            <a:r>
              <a:rPr lang="en-GB" sz="1400" dirty="0"/>
              <a:t>object to worker </a:t>
            </a:r>
            <a:r>
              <a:rPr lang="en-GB" sz="1400" dirty="0" smtClean="0"/>
              <a:t>nodes) we extract </a:t>
            </a:r>
            <a:r>
              <a:rPr lang="en-GB" sz="1400" dirty="0"/>
              <a:t>the </a:t>
            </a:r>
            <a:r>
              <a:rPr lang="en-GB" sz="1400" dirty="0" smtClean="0"/>
              <a:t>fields we </a:t>
            </a:r>
            <a:r>
              <a:rPr lang="en-GB" sz="1400" dirty="0"/>
              <a:t>need as local variables and avoid needing to pass the whole </a:t>
            </a:r>
            <a:r>
              <a:rPr lang="en-GB" sz="1400" dirty="0" smtClean="0"/>
              <a:t>object</a:t>
            </a:r>
            <a:endParaRPr lang="en-GB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GB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SearchFunctions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400050" lvl="1" indent="0">
              <a:buNone/>
            </a:pP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isMatch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(s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Boolean 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</a:p>
          <a:p>
            <a:pPr marL="400050" lvl="1" indent="0">
              <a:buNone/>
            </a:pP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s.contains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(query)</a:t>
            </a:r>
          </a:p>
          <a:p>
            <a:pPr marL="400050" lvl="1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00050" lvl="1" indent="0">
              <a:buNone/>
            </a:pP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getMatchesFunctionReference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rdd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RDD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RDD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00050" lvl="1" indent="0">
              <a:buNone/>
            </a:pPr>
            <a:r>
              <a:rPr lang="en-GB" sz="10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Problem: "</a:t>
            </a:r>
            <a:r>
              <a:rPr lang="en-GB" sz="1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isMatch</a:t>
            </a:r>
            <a:r>
              <a:rPr lang="en-GB" sz="1000" i="1" dirty="0">
                <a:latin typeface="Courier New" panose="02070309020205020404" pitchFamily="49" charset="0"/>
                <a:cs typeface="Courier New" panose="02070309020205020404" pitchFamily="49" charset="0"/>
              </a:rPr>
              <a:t>" means "</a:t>
            </a:r>
            <a:r>
              <a:rPr lang="en-GB" sz="1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this.isMatch</a:t>
            </a:r>
            <a:r>
              <a:rPr lang="en-GB" sz="1000" i="1" dirty="0">
                <a:latin typeface="Courier New" panose="02070309020205020404" pitchFamily="49" charset="0"/>
                <a:cs typeface="Courier New" panose="02070309020205020404" pitchFamily="49" charset="0"/>
              </a:rPr>
              <a:t>", so we pass all of "this"</a:t>
            </a:r>
          </a:p>
          <a:p>
            <a:pPr marL="400050" lvl="1" indent="0">
              <a:buNone/>
            </a:pP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rdd.map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isMatch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00050" lvl="1" indent="0">
              <a:buNone/>
            </a:pP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getMatchesFieldReference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rdd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RDD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RDD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]] 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00050" lvl="1" indent="0">
              <a:buNone/>
            </a:pPr>
            <a:r>
              <a:rPr lang="en-GB" sz="10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Problem: "query" means "</a:t>
            </a:r>
            <a:r>
              <a:rPr lang="en-GB" sz="1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this.query</a:t>
            </a:r>
            <a:r>
              <a:rPr lang="en-GB" sz="1000" i="1" dirty="0">
                <a:latin typeface="Courier New" panose="02070309020205020404" pitchFamily="49" charset="0"/>
                <a:cs typeface="Courier New" panose="02070309020205020404" pitchFamily="49" charset="0"/>
              </a:rPr>
              <a:t>", so we pass all of "this"</a:t>
            </a:r>
          </a:p>
          <a:p>
            <a:pPr marL="400050" lvl="1" indent="0">
              <a:buNone/>
            </a:pP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rdd.map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(x 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x.split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(query))</a:t>
            </a:r>
          </a:p>
          <a:p>
            <a:pPr marL="400050" lvl="1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00050" lvl="1" indent="0">
              <a:buNone/>
            </a:pP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getMatchesNoReference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rdd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RDD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RDD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]] 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00050" lvl="1" indent="0">
              <a:buNone/>
            </a:pPr>
            <a:r>
              <a:rPr lang="en-GB" sz="10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Safe: extract just the field we need into a local variable</a:t>
            </a:r>
          </a:p>
          <a:p>
            <a:pPr marL="400050" lvl="1" indent="0">
              <a:buNone/>
            </a:pP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query_ 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.query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rdd.map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(x 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x.split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(query_))</a:t>
            </a:r>
          </a:p>
          <a:p>
            <a:pPr marL="400050" lvl="1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00050" lvl="1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Passing</a:t>
            </a:r>
            <a:r>
              <a:rPr lang="es-ES" dirty="0" smtClean="0"/>
              <a:t> </a:t>
            </a:r>
            <a:r>
              <a:rPr lang="es-ES" dirty="0" err="1" smtClean="0"/>
              <a:t>Functions</a:t>
            </a:r>
            <a:r>
              <a:rPr lang="es-ES" dirty="0" smtClean="0"/>
              <a:t> to </a:t>
            </a:r>
            <a:r>
              <a:rPr lang="es-ES" dirty="0" err="1" smtClean="0"/>
              <a:t>Spark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394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err="1" smtClean="0"/>
              <a:t>Map</a:t>
            </a:r>
            <a:r>
              <a:rPr lang="es-ES" dirty="0" smtClean="0"/>
              <a:t> &amp; </a:t>
            </a:r>
            <a:r>
              <a:rPr lang="es-ES" dirty="0" err="1" smtClean="0"/>
              <a:t>Filter</a:t>
            </a:r>
            <a:endParaRPr lang="es-ES" dirty="0" smtClean="0"/>
          </a:p>
          <a:p>
            <a:pPr marL="0" indent="0">
              <a:buNone/>
            </a:pP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sc.parallelize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(1, 2, 3, 4))</a:t>
            </a:r>
          </a:p>
          <a:p>
            <a:pPr marL="0" indent="0">
              <a:buNone/>
            </a:pPr>
            <a:r>
              <a:rPr lang="nn-NO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val </a:t>
            </a:r>
            <a:r>
              <a:rPr lang="nn-N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result </a:t>
            </a:r>
            <a:r>
              <a:rPr lang="nn-NO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n-N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input.map(x </a:t>
            </a:r>
            <a:r>
              <a:rPr lang="nn-NO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nn-N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 * x)</a:t>
            </a:r>
          </a:p>
          <a:p>
            <a:pPr marL="0" indent="0">
              <a:buNone/>
            </a:pPr>
            <a:r>
              <a:rPr lang="en-GB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result.collect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mkString</a:t>
            </a:r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(","))</a:t>
            </a:r>
          </a:p>
          <a:p>
            <a:pPr marL="0" indent="0">
              <a:buNone/>
            </a:pPr>
            <a:endParaRPr lang="es-E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 smtClean="0"/>
              <a:t>Flatmap</a:t>
            </a:r>
            <a:endParaRPr lang="es-ES" dirty="0" smtClean="0"/>
          </a:p>
          <a:p>
            <a:pPr marL="0" indent="0">
              <a:buNone/>
            </a:pP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lines 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sc.parallelize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("hello world", "hi"))</a:t>
            </a:r>
          </a:p>
          <a:p>
            <a:pPr marL="0" indent="0">
              <a:buNone/>
            </a:pP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words 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lines.flatMap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(line 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line.split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(" "))</a:t>
            </a:r>
          </a:p>
          <a:p>
            <a:pPr marL="0" indent="0"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words.first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 // returns "hello"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Common</a:t>
            </a:r>
            <a:r>
              <a:rPr lang="es-ES" dirty="0" smtClean="0"/>
              <a:t> </a:t>
            </a:r>
            <a:r>
              <a:rPr lang="es-ES" dirty="0" err="1" smtClean="0"/>
              <a:t>Transformations</a:t>
            </a:r>
            <a:r>
              <a:rPr lang="es-ES" dirty="0" smtClean="0"/>
              <a:t> And </a:t>
            </a:r>
            <a:r>
              <a:rPr lang="es-ES" dirty="0" err="1" smtClean="0"/>
              <a:t>Actions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26</a:t>
            </a:fld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485" y="908720"/>
            <a:ext cx="3052100" cy="158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341" y="4149080"/>
            <a:ext cx="4200127" cy="166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5785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2000" dirty="0"/>
              <a:t>Basic RDD </a:t>
            </a:r>
            <a:r>
              <a:rPr lang="en-GB" sz="2000" b="1" dirty="0"/>
              <a:t>transformations</a:t>
            </a:r>
            <a:r>
              <a:rPr lang="en-GB" sz="2000" dirty="0"/>
              <a:t> on an RDD containing {1, 2, 3, 3}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RDD </a:t>
            </a:r>
            <a:r>
              <a:rPr lang="es-ES" dirty="0" err="1" smtClean="0"/>
              <a:t>Operations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27</a:t>
            </a:fld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38" y="1844824"/>
            <a:ext cx="7473959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4666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2000" dirty="0"/>
              <a:t>Two-RDD </a:t>
            </a:r>
            <a:r>
              <a:rPr lang="en-GB" sz="2000" b="1" dirty="0"/>
              <a:t>transformations</a:t>
            </a:r>
            <a:r>
              <a:rPr lang="en-GB" sz="2000" dirty="0"/>
              <a:t> on RDDs containing {1, 2, 3} and {3, 4, 5}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RDD </a:t>
            </a:r>
            <a:r>
              <a:rPr lang="es-ES" dirty="0" err="1" smtClean="0"/>
              <a:t>Operations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28</a:t>
            </a:fld>
            <a:endParaRPr lang="en-GB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28" y="2060848"/>
            <a:ext cx="8468482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4182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Basic </a:t>
            </a:r>
            <a:r>
              <a:rPr lang="en-GB" b="1" dirty="0"/>
              <a:t>actions</a:t>
            </a:r>
            <a:r>
              <a:rPr lang="en-GB" dirty="0"/>
              <a:t> on an RDD containing {1, 2, 3, 3} 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RDD </a:t>
            </a:r>
            <a:r>
              <a:rPr lang="es-ES" dirty="0" err="1" smtClean="0"/>
              <a:t>Operations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29</a:t>
            </a:fld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25" y="2276872"/>
            <a:ext cx="8367713" cy="347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4720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288107" y="2276872"/>
            <a:ext cx="2808000" cy="4295218"/>
          </a:xfrm>
        </p:spPr>
        <p:txBody>
          <a:bodyPr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 err="1"/>
              <a:t>What</a:t>
            </a:r>
            <a:r>
              <a:rPr lang="es-ES" sz="1100" dirty="0"/>
              <a:t> </a:t>
            </a:r>
            <a:r>
              <a:rPr lang="es-ES" sz="1100" dirty="0" err="1"/>
              <a:t>is</a:t>
            </a:r>
            <a:r>
              <a:rPr lang="es-ES" sz="1100" dirty="0"/>
              <a:t> Apache </a:t>
            </a:r>
            <a:r>
              <a:rPr lang="es-ES" sz="1100" dirty="0" err="1"/>
              <a:t>Spark</a:t>
            </a:r>
            <a:endParaRPr lang="es-E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/>
              <a:t>Core </a:t>
            </a:r>
            <a:r>
              <a:rPr lang="es-ES" sz="1100" dirty="0" err="1"/>
              <a:t>Spark</a:t>
            </a:r>
            <a:r>
              <a:rPr lang="es-ES" sz="1100" dirty="0"/>
              <a:t> </a:t>
            </a:r>
            <a:r>
              <a:rPr lang="es-ES" sz="1100" dirty="0" err="1"/>
              <a:t>Concepts</a:t>
            </a:r>
            <a:endParaRPr lang="es-E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 err="1"/>
              <a:t>The</a:t>
            </a:r>
            <a:r>
              <a:rPr lang="es-ES" sz="1100" dirty="0"/>
              <a:t> </a:t>
            </a:r>
            <a:r>
              <a:rPr lang="es-ES" sz="1100" dirty="0" err="1"/>
              <a:t>Spark</a:t>
            </a:r>
            <a:r>
              <a:rPr lang="es-ES" sz="1100" dirty="0"/>
              <a:t> </a:t>
            </a:r>
            <a:r>
              <a:rPr lang="es-ES" sz="1100" dirty="0" err="1"/>
              <a:t>shell</a:t>
            </a:r>
            <a:endParaRPr lang="es-E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 err="1"/>
              <a:t>RDDs</a:t>
            </a:r>
            <a:endParaRPr lang="es-E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 err="1"/>
              <a:t>Pair</a:t>
            </a:r>
            <a:r>
              <a:rPr lang="es-ES" sz="1100" dirty="0"/>
              <a:t> </a:t>
            </a:r>
            <a:r>
              <a:rPr lang="es-ES" sz="1100" dirty="0" err="1"/>
              <a:t>RDDs</a:t>
            </a:r>
            <a:endParaRPr lang="es-E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 err="1"/>
              <a:t>Persistence</a:t>
            </a:r>
            <a:endParaRPr lang="es-E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/>
              <a:t>Data </a:t>
            </a:r>
            <a:r>
              <a:rPr lang="es-ES" sz="1100" dirty="0" err="1"/>
              <a:t>partitioning</a:t>
            </a:r>
            <a:endParaRPr lang="es-E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 err="1"/>
              <a:t>Loading</a:t>
            </a:r>
            <a:r>
              <a:rPr lang="es-ES" sz="1100" dirty="0"/>
              <a:t> and </a:t>
            </a:r>
            <a:r>
              <a:rPr lang="es-ES" sz="1100" dirty="0" err="1"/>
              <a:t>saving</a:t>
            </a:r>
            <a:r>
              <a:rPr lang="es-ES" sz="1100" dirty="0"/>
              <a:t>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 err="1"/>
              <a:t>Shared</a:t>
            </a:r>
            <a:r>
              <a:rPr lang="es-ES" sz="1100" dirty="0"/>
              <a:t>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 err="1"/>
              <a:t>Working</a:t>
            </a:r>
            <a:r>
              <a:rPr lang="es-ES" sz="1100" dirty="0"/>
              <a:t> </a:t>
            </a:r>
            <a:r>
              <a:rPr lang="es-ES" sz="1100" dirty="0" err="1"/>
              <a:t>on</a:t>
            </a:r>
            <a:r>
              <a:rPr lang="es-ES" sz="1100" dirty="0"/>
              <a:t> per-</a:t>
            </a:r>
            <a:r>
              <a:rPr lang="es-ES" sz="1100" dirty="0" err="1"/>
              <a:t>partition</a:t>
            </a:r>
            <a:r>
              <a:rPr lang="es-ES" sz="1100" dirty="0"/>
              <a:t> </a:t>
            </a:r>
            <a:r>
              <a:rPr lang="es-ES" sz="1100" dirty="0" err="1"/>
              <a:t>basis</a:t>
            </a:r>
            <a:endParaRPr lang="es-E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 err="1"/>
              <a:t>Numeric</a:t>
            </a:r>
            <a:r>
              <a:rPr lang="es-ES" sz="1100" dirty="0"/>
              <a:t> RDD </a:t>
            </a:r>
            <a:r>
              <a:rPr lang="es-ES" sz="1100" dirty="0" err="1"/>
              <a:t>Operation</a:t>
            </a:r>
            <a:endParaRPr lang="es-E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 err="1"/>
              <a:t>Spark</a:t>
            </a:r>
            <a:r>
              <a:rPr lang="es-ES" sz="1100" dirty="0"/>
              <a:t> </a:t>
            </a:r>
            <a:r>
              <a:rPr lang="es-ES" sz="1100" dirty="0" err="1"/>
              <a:t>architecture</a:t>
            </a:r>
            <a:endParaRPr lang="es-E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 err="1"/>
              <a:t>Spark</a:t>
            </a:r>
            <a:r>
              <a:rPr lang="es-ES" sz="1100" dirty="0"/>
              <a:t> </a:t>
            </a:r>
            <a:r>
              <a:rPr lang="es-ES" sz="1100" dirty="0" err="1"/>
              <a:t>configuration</a:t>
            </a:r>
            <a:endParaRPr lang="es-E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 err="1"/>
              <a:t>Spark</a:t>
            </a:r>
            <a:r>
              <a:rPr lang="es-ES" sz="1100" dirty="0"/>
              <a:t> SQL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 err="1"/>
              <a:t>DataFrames</a:t>
            </a:r>
            <a:endParaRPr lang="es-E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 err="1"/>
              <a:t>Spark</a:t>
            </a:r>
            <a:r>
              <a:rPr lang="es-ES" sz="1100" dirty="0"/>
              <a:t> </a:t>
            </a:r>
            <a:r>
              <a:rPr lang="es-ES" sz="1100" dirty="0" err="1" smtClean="0"/>
              <a:t>Streaming</a:t>
            </a:r>
            <a:endParaRPr lang="es-ES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 err="1" smtClean="0"/>
              <a:t>MLib</a:t>
            </a:r>
            <a:endParaRPr lang="en-GB" sz="1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628800"/>
            <a:ext cx="4972036" cy="2520000"/>
          </a:xfrm>
        </p:spPr>
        <p:txBody>
          <a:bodyPr/>
          <a:lstStyle/>
          <a:p>
            <a:r>
              <a:rPr lang="es-ES" dirty="0" smtClean="0"/>
              <a:t>Content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7440B7AC-647E-470C-83C4-CDE9FB279F1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041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2000" dirty="0" smtClean="0"/>
              <a:t>More </a:t>
            </a:r>
            <a:r>
              <a:rPr lang="en-GB" sz="2000" b="1" dirty="0" smtClean="0"/>
              <a:t>actions</a:t>
            </a:r>
            <a:r>
              <a:rPr lang="en-GB" sz="2000" dirty="0" smtClean="0"/>
              <a:t> </a:t>
            </a:r>
            <a:r>
              <a:rPr lang="en-GB" sz="2000" dirty="0"/>
              <a:t>on an RDD containing {1, 2, 3, 3} 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RDD </a:t>
            </a:r>
            <a:r>
              <a:rPr lang="es-ES" dirty="0" err="1" smtClean="0"/>
              <a:t>Operations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30</a:t>
            </a:fld>
            <a:endParaRPr lang="en-GB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340768"/>
            <a:ext cx="5870600" cy="520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99592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Spark provides special operations on RDDs containing </a:t>
            </a:r>
            <a:r>
              <a:rPr lang="en-GB" b="1" dirty="0" smtClean="0"/>
              <a:t>(key, value) </a:t>
            </a:r>
            <a:r>
              <a:rPr lang="en-GB" dirty="0" smtClean="0"/>
              <a:t>pairs</a:t>
            </a:r>
          </a:p>
          <a:p>
            <a:r>
              <a:rPr lang="en-GB" dirty="0"/>
              <a:t>they expose operations that allow you to act on each key in </a:t>
            </a:r>
            <a:r>
              <a:rPr lang="en-GB" dirty="0" smtClean="0"/>
              <a:t>parallel, regroup or </a:t>
            </a:r>
            <a:r>
              <a:rPr lang="en-GB" dirty="0" err="1" smtClean="0"/>
              <a:t>agregate</a:t>
            </a:r>
            <a:r>
              <a:rPr lang="en-GB" dirty="0" smtClean="0"/>
              <a:t> data across </a:t>
            </a:r>
            <a:r>
              <a:rPr lang="en-GB" dirty="0"/>
              <a:t>the network</a:t>
            </a:r>
            <a:r>
              <a:rPr lang="en-GB" dirty="0" smtClean="0"/>
              <a:t>.</a:t>
            </a:r>
          </a:p>
          <a:p>
            <a:r>
              <a:rPr lang="es-ES" dirty="0" err="1" smtClean="0"/>
              <a:t>Creating</a:t>
            </a:r>
            <a:r>
              <a:rPr lang="es-ES" dirty="0"/>
              <a:t> </a:t>
            </a:r>
            <a:r>
              <a:rPr lang="es-ES" dirty="0" err="1" smtClean="0"/>
              <a:t>pair</a:t>
            </a:r>
            <a:r>
              <a:rPr lang="es-ES" dirty="0" smtClean="0"/>
              <a:t> RDD:</a:t>
            </a:r>
          </a:p>
          <a:p>
            <a:pPr lvl="1"/>
            <a:r>
              <a:rPr lang="es-ES" sz="2600" dirty="0" err="1" smtClean="0"/>
              <a:t>Many</a:t>
            </a:r>
            <a:r>
              <a:rPr lang="es-ES" sz="2600" dirty="0" smtClean="0"/>
              <a:t> </a:t>
            </a:r>
            <a:r>
              <a:rPr lang="es-ES" sz="2600" dirty="0" err="1" smtClean="0"/>
              <a:t>formats</a:t>
            </a:r>
            <a:r>
              <a:rPr lang="es-ES" sz="2600" dirty="0" smtClean="0"/>
              <a:t> </a:t>
            </a:r>
            <a:r>
              <a:rPr lang="es-ES" sz="2600" dirty="0" err="1" smtClean="0"/>
              <a:t>loading</a:t>
            </a:r>
            <a:r>
              <a:rPr lang="es-ES" sz="2600" dirty="0" smtClean="0"/>
              <a:t> </a:t>
            </a:r>
            <a:r>
              <a:rPr lang="es-ES" sz="2600" dirty="0" err="1" smtClean="0"/>
              <a:t>return</a:t>
            </a:r>
            <a:r>
              <a:rPr lang="es-ES" sz="2600" dirty="0" smtClean="0"/>
              <a:t> </a:t>
            </a:r>
            <a:r>
              <a:rPr lang="es-ES" sz="2600" dirty="0" err="1" smtClean="0"/>
              <a:t>pair</a:t>
            </a:r>
            <a:r>
              <a:rPr lang="es-ES" sz="2600" dirty="0" smtClean="0"/>
              <a:t> </a:t>
            </a:r>
            <a:r>
              <a:rPr lang="es-ES" sz="2600" dirty="0" err="1" smtClean="0"/>
              <a:t>RDDs</a:t>
            </a:r>
            <a:r>
              <a:rPr lang="es-ES" sz="2600" dirty="0" smtClean="0"/>
              <a:t> </a:t>
            </a:r>
            <a:r>
              <a:rPr lang="es-ES" sz="2600" dirty="0" err="1" smtClean="0"/>
              <a:t>for</a:t>
            </a:r>
            <a:r>
              <a:rPr lang="es-ES" sz="2600" dirty="0" smtClean="0"/>
              <a:t> </a:t>
            </a:r>
            <a:r>
              <a:rPr lang="es-ES" sz="2600" dirty="0" err="1" smtClean="0"/>
              <a:t>key</a:t>
            </a:r>
            <a:r>
              <a:rPr lang="es-ES" sz="2600" dirty="0" smtClean="0"/>
              <a:t>/</a:t>
            </a:r>
            <a:r>
              <a:rPr lang="es-ES" sz="2600" dirty="0" err="1" smtClean="0"/>
              <a:t>value</a:t>
            </a:r>
            <a:r>
              <a:rPr lang="es-ES" sz="2600" dirty="0" smtClean="0"/>
              <a:t> data.</a:t>
            </a:r>
          </a:p>
          <a:p>
            <a:pPr lvl="1"/>
            <a:r>
              <a:rPr lang="es-ES" sz="2600" dirty="0" err="1" smtClean="0"/>
              <a:t>Parallelize</a:t>
            </a:r>
            <a:r>
              <a:rPr lang="es-ES" sz="2600" dirty="0"/>
              <a:t> </a:t>
            </a:r>
            <a:r>
              <a:rPr lang="es-ES" sz="2600" dirty="0" smtClean="0"/>
              <a:t>(</a:t>
            </a:r>
            <a:r>
              <a:rPr lang="es-ES" sz="2600" dirty="0" err="1" smtClean="0"/>
              <a:t>for</a:t>
            </a:r>
            <a:r>
              <a:rPr lang="es-ES" sz="2600" dirty="0" smtClean="0"/>
              <a:t> </a:t>
            </a:r>
            <a:r>
              <a:rPr lang="es-ES" sz="2600" dirty="0" err="1" smtClean="0"/>
              <a:t>testing</a:t>
            </a:r>
            <a:r>
              <a:rPr lang="es-ES" sz="2600" dirty="0" smtClean="0"/>
              <a:t> and </a:t>
            </a:r>
            <a:r>
              <a:rPr lang="es-ES" sz="2600" dirty="0" err="1" smtClean="0"/>
              <a:t>pocs</a:t>
            </a:r>
            <a:r>
              <a:rPr lang="es-ES" sz="2600" dirty="0" smtClean="0"/>
              <a:t>)</a:t>
            </a:r>
            <a:endParaRPr lang="es-ES" sz="2600" dirty="0"/>
          </a:p>
          <a:p>
            <a:pPr marL="857250" lvl="2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val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pairs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sc.parallelize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((1,”a”),(2,”b”),(3,”c”)))</a:t>
            </a:r>
          </a:p>
          <a:p>
            <a:pPr lvl="1"/>
            <a:r>
              <a:rPr lang="es-ES" sz="2600" dirty="0" err="1" smtClean="0"/>
              <a:t>Running</a:t>
            </a:r>
            <a:r>
              <a:rPr lang="es-ES" sz="2600" dirty="0" smtClean="0"/>
              <a:t> </a:t>
            </a:r>
            <a:r>
              <a:rPr lang="es-ES" sz="2600" dirty="0" err="1" smtClean="0"/>
              <a:t>transformations</a:t>
            </a:r>
            <a:r>
              <a:rPr lang="es-ES" sz="2600" dirty="0" smtClean="0"/>
              <a:t> </a:t>
            </a:r>
            <a:r>
              <a:rPr lang="es-ES" sz="2600" dirty="0" err="1" smtClean="0"/>
              <a:t>over</a:t>
            </a:r>
            <a:r>
              <a:rPr lang="es-ES" sz="2600" dirty="0" smtClean="0"/>
              <a:t> regular </a:t>
            </a:r>
            <a:r>
              <a:rPr lang="es-ES" sz="2600" dirty="0" err="1" smtClean="0"/>
              <a:t>RDDs</a:t>
            </a:r>
            <a:endParaRPr lang="es-ES" sz="2600" dirty="0" smtClean="0"/>
          </a:p>
          <a:p>
            <a:pPr marL="857250" lvl="2" indent="0">
              <a:buNone/>
            </a:pPr>
            <a:r>
              <a:rPr lang="es-E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GB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pair RDD using the first word as the </a:t>
            </a:r>
            <a:r>
              <a:rPr lang="en-GB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endParaRPr lang="es-ES" sz="2200" dirty="0" smtClean="0"/>
          </a:p>
          <a:p>
            <a:pPr marL="857250" lvl="2" indent="0">
              <a:buNone/>
            </a:pPr>
            <a:r>
              <a:rPr lang="en-GB" sz="17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7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pairs </a:t>
            </a:r>
            <a:r>
              <a:rPr lang="en-GB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lines.map</a:t>
            </a:r>
            <a:r>
              <a:rPr lang="en-GB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(x </a:t>
            </a:r>
            <a:r>
              <a:rPr lang="en-GB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x.split</a:t>
            </a:r>
            <a:r>
              <a:rPr lang="en-GB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(" ")(0), x</a:t>
            </a:r>
            <a:r>
              <a:rPr lang="en-GB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857250" lvl="2" indent="0">
              <a:buNone/>
            </a:pPr>
            <a:r>
              <a:rPr lang="es-E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s-ES" sz="1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57250" lvl="2" indent="0">
              <a:buNone/>
            </a:pPr>
            <a:endParaRPr lang="en-GB" sz="1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Key/</a:t>
            </a:r>
            <a:r>
              <a:rPr lang="es-ES" dirty="0" err="1" smtClean="0"/>
              <a:t>Value</a:t>
            </a:r>
            <a:r>
              <a:rPr lang="es-ES" dirty="0" smtClean="0"/>
              <a:t> </a:t>
            </a:r>
            <a:r>
              <a:rPr lang="es-ES" dirty="0" err="1" smtClean="0"/>
              <a:t>Pairs</a:t>
            </a:r>
            <a:r>
              <a:rPr lang="es-ES" dirty="0" smtClean="0"/>
              <a:t> </a:t>
            </a:r>
            <a:r>
              <a:rPr lang="es-ES" dirty="0" err="1" smtClean="0"/>
              <a:t>RDDs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051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2000" b="1" dirty="0"/>
              <a:t>Transformations</a:t>
            </a:r>
            <a:r>
              <a:rPr lang="en-GB" sz="2000" dirty="0"/>
              <a:t> on </a:t>
            </a:r>
            <a:r>
              <a:rPr lang="en-GB" sz="2000" b="1" dirty="0"/>
              <a:t>one</a:t>
            </a:r>
            <a:r>
              <a:rPr lang="en-GB" sz="2000" dirty="0"/>
              <a:t> pair RDD (example: {(1, 2), (3, 4), (3, 6)})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Pair</a:t>
            </a:r>
            <a:r>
              <a:rPr lang="es-ES" dirty="0" smtClean="0"/>
              <a:t> RDD </a:t>
            </a:r>
            <a:r>
              <a:rPr lang="es-ES" dirty="0" err="1" smtClean="0"/>
              <a:t>Operations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32</a:t>
            </a:fld>
            <a:endParaRPr lang="en-GB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65" y="1340768"/>
            <a:ext cx="6297513" cy="516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3849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1800" b="1" dirty="0"/>
              <a:t>transformations</a:t>
            </a:r>
            <a:r>
              <a:rPr lang="en-GB" sz="1800" dirty="0"/>
              <a:t> on </a:t>
            </a:r>
            <a:r>
              <a:rPr lang="en-GB" sz="1800" b="1" dirty="0"/>
              <a:t>two</a:t>
            </a:r>
            <a:r>
              <a:rPr lang="en-GB" sz="1800" dirty="0"/>
              <a:t> pair RDDs (</a:t>
            </a:r>
            <a:r>
              <a:rPr lang="en-GB" sz="1800" dirty="0" err="1"/>
              <a:t>rdd</a:t>
            </a:r>
            <a:r>
              <a:rPr lang="en-GB" sz="1800" dirty="0"/>
              <a:t> = {(1, 2), (3, 4), (3, 6)} other = {(3, 9)})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Pair</a:t>
            </a:r>
            <a:r>
              <a:rPr lang="es-ES" dirty="0" smtClean="0"/>
              <a:t> RDD </a:t>
            </a:r>
            <a:r>
              <a:rPr lang="es-ES" dirty="0" err="1" smtClean="0"/>
              <a:t>Operations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33</a:t>
            </a:fld>
            <a:endParaRPr lang="en-GB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628800"/>
            <a:ext cx="7231335" cy="432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3031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2400" b="1" dirty="0"/>
              <a:t>Actions</a:t>
            </a:r>
            <a:r>
              <a:rPr lang="en-GB" sz="2400" dirty="0"/>
              <a:t> on </a:t>
            </a:r>
            <a:r>
              <a:rPr lang="en-GB" sz="2400" b="1" dirty="0"/>
              <a:t>pair</a:t>
            </a:r>
            <a:r>
              <a:rPr lang="en-GB" sz="2400" dirty="0"/>
              <a:t> RDDs (example ({(1, 2), (3, 4), (3, 6)}))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Pair</a:t>
            </a:r>
            <a:r>
              <a:rPr lang="es-ES" dirty="0" smtClean="0"/>
              <a:t> RDD </a:t>
            </a:r>
            <a:r>
              <a:rPr lang="es-ES" dirty="0" err="1" smtClean="0"/>
              <a:t>Operations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34</a:t>
            </a:fld>
            <a:endParaRPr lang="en-GB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7972758" cy="259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1126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b="1" dirty="0" err="1" smtClean="0"/>
              <a:t>Exercise</a:t>
            </a:r>
            <a:r>
              <a:rPr lang="es-ES" b="1" dirty="0" smtClean="0"/>
              <a:t> 3: </a:t>
            </a:r>
            <a:r>
              <a:rPr lang="es-ES" b="1" dirty="0" err="1" smtClean="0"/>
              <a:t>WordCount</a:t>
            </a:r>
            <a:r>
              <a:rPr lang="es-ES" b="1" dirty="0" smtClean="0"/>
              <a:t> </a:t>
            </a:r>
            <a:r>
              <a:rPr lang="es-ES" b="1" dirty="0" err="1" smtClean="0"/>
              <a:t>Spark</a:t>
            </a:r>
            <a:endParaRPr lang="es-ES" b="1" dirty="0" smtClean="0"/>
          </a:p>
          <a:p>
            <a:r>
              <a:rPr lang="es-ES" b="1" dirty="0" err="1" smtClean="0"/>
              <a:t>Exercise</a:t>
            </a:r>
            <a:r>
              <a:rPr lang="es-ES" b="1" dirty="0" smtClean="0"/>
              <a:t> 4: Top-10 </a:t>
            </a:r>
            <a:r>
              <a:rPr lang="es-ES" b="1" dirty="0" err="1" smtClean="0"/>
              <a:t>WordCount</a:t>
            </a:r>
            <a:endParaRPr lang="es-ES" b="1" dirty="0" smtClean="0"/>
          </a:p>
          <a:p>
            <a:r>
              <a:rPr lang="es-ES" b="1" dirty="0" err="1" smtClean="0"/>
              <a:t>Exercise</a:t>
            </a:r>
            <a:r>
              <a:rPr lang="es-ES" b="1" dirty="0" smtClean="0"/>
              <a:t> 5: Combine </a:t>
            </a:r>
            <a:r>
              <a:rPr lang="es-ES" b="1" dirty="0" err="1" smtClean="0"/>
              <a:t>RDDs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17109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s-ES" sz="1800" dirty="0" err="1" smtClean="0"/>
              <a:t>Remember</a:t>
            </a:r>
            <a:r>
              <a:rPr lang="es-ES" sz="1800" dirty="0" smtClean="0"/>
              <a:t>: </a:t>
            </a:r>
            <a:r>
              <a:rPr lang="es-ES" sz="1800" dirty="0" err="1" smtClean="0"/>
              <a:t>Spark</a:t>
            </a:r>
            <a:r>
              <a:rPr lang="es-ES" sz="1800" dirty="0" smtClean="0"/>
              <a:t> </a:t>
            </a:r>
            <a:r>
              <a:rPr lang="es-ES" sz="1800" dirty="0" err="1" smtClean="0"/>
              <a:t>recomputes</a:t>
            </a:r>
            <a:r>
              <a:rPr lang="es-ES" sz="1800" dirty="0" smtClean="0"/>
              <a:t> </a:t>
            </a:r>
            <a:r>
              <a:rPr lang="es-ES" sz="1800" dirty="0" err="1" smtClean="0"/>
              <a:t>the</a:t>
            </a:r>
            <a:r>
              <a:rPr lang="es-ES" sz="1800" dirty="0" smtClean="0"/>
              <a:t> RDD </a:t>
            </a:r>
            <a:r>
              <a:rPr lang="es-ES" sz="1800" dirty="0" err="1" smtClean="0"/>
              <a:t>each</a:t>
            </a:r>
            <a:r>
              <a:rPr lang="es-ES" sz="1800" dirty="0" smtClean="0"/>
              <a:t> time </a:t>
            </a:r>
            <a:r>
              <a:rPr lang="es-ES" sz="1800" dirty="0" err="1" smtClean="0"/>
              <a:t>an</a:t>
            </a:r>
            <a:r>
              <a:rPr lang="es-ES" sz="1800" dirty="0" smtClean="0"/>
              <a:t> </a:t>
            </a:r>
            <a:r>
              <a:rPr lang="es-ES" sz="1800" b="1" dirty="0" err="1" smtClean="0"/>
              <a:t>action</a:t>
            </a:r>
            <a:r>
              <a:rPr lang="es-ES" sz="1800" dirty="0" smtClean="0"/>
              <a:t> </a:t>
            </a:r>
            <a:r>
              <a:rPr lang="es-ES" sz="1800" dirty="0" err="1" smtClean="0"/>
              <a:t>is</a:t>
            </a:r>
            <a:r>
              <a:rPr lang="es-ES" sz="1800" dirty="0" smtClean="0"/>
              <a:t> </a:t>
            </a:r>
            <a:r>
              <a:rPr lang="es-ES" sz="1800" dirty="0" err="1" smtClean="0"/>
              <a:t>called</a:t>
            </a:r>
            <a:endParaRPr lang="es-ES" sz="1800" dirty="0" smtClean="0"/>
          </a:p>
          <a:p>
            <a:pPr marL="400050" lvl="1" indent="0">
              <a:buNone/>
            </a:pP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result 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input.map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 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x*x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buNone/>
            </a:pPr>
            <a:r>
              <a:rPr lang="es-E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s-E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result.persist</a:t>
            </a:r>
            <a:r>
              <a:rPr lang="es-E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StorageLevel.LEVEL</a:t>
            </a:r>
            <a:r>
              <a:rPr lang="es-E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result.count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marL="400050" lvl="1" indent="0">
              <a:buNone/>
            </a:pP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result.collect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mkString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(","))</a:t>
            </a:r>
          </a:p>
          <a:p>
            <a:r>
              <a:rPr lang="es-ES" sz="1800" dirty="0"/>
              <a:t>To </a:t>
            </a:r>
            <a:r>
              <a:rPr lang="es-ES" sz="1800" dirty="0" err="1"/>
              <a:t>avoid</a:t>
            </a:r>
            <a:r>
              <a:rPr lang="es-ES" sz="1800" dirty="0"/>
              <a:t> </a:t>
            </a:r>
            <a:r>
              <a:rPr lang="es-ES" sz="1800" dirty="0" err="1"/>
              <a:t>this</a:t>
            </a:r>
            <a:r>
              <a:rPr lang="es-ES" sz="1800" dirty="0"/>
              <a:t> </a:t>
            </a:r>
            <a:r>
              <a:rPr lang="es-ES" sz="1800" dirty="0" err="1"/>
              <a:t>we</a:t>
            </a:r>
            <a:r>
              <a:rPr lang="es-ES" sz="1800" dirty="0"/>
              <a:t> can </a:t>
            </a:r>
            <a:r>
              <a:rPr lang="es-ES" sz="1800" dirty="0" err="1"/>
              <a:t>persit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data, </a:t>
            </a:r>
            <a:r>
              <a:rPr lang="es-ES" sz="1800" b="1" dirty="0" err="1"/>
              <a:t>especially</a:t>
            </a:r>
            <a:r>
              <a:rPr lang="es-ES" sz="1800" b="1" dirty="0"/>
              <a:t> </a:t>
            </a:r>
            <a:r>
              <a:rPr lang="es-ES" sz="1800" b="1" dirty="0" err="1"/>
              <a:t>with</a:t>
            </a:r>
            <a:r>
              <a:rPr lang="es-ES" sz="1800" b="1" dirty="0"/>
              <a:t> </a:t>
            </a:r>
            <a:r>
              <a:rPr lang="es-ES" sz="1800" b="1" dirty="0" err="1"/>
              <a:t>iterative</a:t>
            </a:r>
            <a:r>
              <a:rPr lang="es-ES" sz="1800" b="1" dirty="0"/>
              <a:t> </a:t>
            </a:r>
            <a:r>
              <a:rPr lang="es-ES" sz="1800" b="1" dirty="0" err="1"/>
              <a:t>algorthims</a:t>
            </a:r>
            <a:r>
              <a:rPr lang="es-ES" sz="1800" dirty="0"/>
              <a:t>. </a:t>
            </a:r>
          </a:p>
          <a:p>
            <a:r>
              <a:rPr lang="es-ES" sz="1800" dirty="0" err="1"/>
              <a:t>Each</a:t>
            </a:r>
            <a:r>
              <a:rPr lang="es-ES" sz="1800" dirty="0"/>
              <a:t> </a:t>
            </a:r>
            <a:r>
              <a:rPr lang="es-ES" sz="1800" dirty="0" err="1"/>
              <a:t>node</a:t>
            </a:r>
            <a:r>
              <a:rPr lang="es-ES" sz="1800" dirty="0"/>
              <a:t> </a:t>
            </a:r>
            <a:r>
              <a:rPr lang="es-ES" sz="1800" dirty="0" err="1"/>
              <a:t>stores</a:t>
            </a:r>
            <a:r>
              <a:rPr lang="es-ES" sz="1800" dirty="0"/>
              <a:t> </a:t>
            </a:r>
            <a:r>
              <a:rPr lang="es-ES" sz="1800" dirty="0" err="1"/>
              <a:t>their</a:t>
            </a:r>
            <a:r>
              <a:rPr lang="es-ES" sz="1800" dirty="0"/>
              <a:t> </a:t>
            </a:r>
            <a:r>
              <a:rPr lang="es-ES" sz="1800" dirty="0" err="1"/>
              <a:t>partitions</a:t>
            </a:r>
            <a:r>
              <a:rPr lang="es-ES" sz="1800" dirty="0"/>
              <a:t> of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smtClean="0"/>
              <a:t>RDD</a:t>
            </a:r>
          </a:p>
          <a:p>
            <a:r>
              <a:rPr lang="en-GB" sz="1800" dirty="0"/>
              <a:t>the default persist() </a:t>
            </a:r>
            <a:r>
              <a:rPr lang="en-GB" sz="1800" dirty="0" smtClean="0"/>
              <a:t>will store </a:t>
            </a:r>
            <a:r>
              <a:rPr lang="en-GB" sz="1800" dirty="0"/>
              <a:t>the data in the JVM heap </a:t>
            </a:r>
            <a:r>
              <a:rPr lang="en-GB" sz="1800" dirty="0" smtClean="0"/>
              <a:t>(memory) as </a:t>
            </a:r>
            <a:r>
              <a:rPr lang="en-GB" sz="1800" dirty="0" err="1"/>
              <a:t>unserialized</a:t>
            </a:r>
            <a:r>
              <a:rPr lang="en-GB" sz="1800" dirty="0"/>
              <a:t> objects</a:t>
            </a:r>
            <a:endParaRPr lang="es-ES" sz="1800" dirty="0"/>
          </a:p>
          <a:p>
            <a:r>
              <a:rPr lang="en-GB" sz="1800" dirty="0"/>
              <a:t>If a node that has data persisted on it fails, Spark will </a:t>
            </a:r>
            <a:r>
              <a:rPr lang="en-GB" sz="1800" dirty="0" err="1"/>
              <a:t>recompute</a:t>
            </a:r>
            <a:r>
              <a:rPr lang="en-GB" sz="1800" dirty="0"/>
              <a:t> the </a:t>
            </a:r>
            <a:r>
              <a:rPr lang="en-GB" sz="1800" dirty="0" smtClean="0"/>
              <a:t>lost partitions </a:t>
            </a:r>
            <a:r>
              <a:rPr lang="en-GB" sz="1800" dirty="0"/>
              <a:t>of the data when needed</a:t>
            </a:r>
            <a:r>
              <a:rPr lang="en-GB" sz="1800" dirty="0" smtClean="0"/>
              <a:t>.</a:t>
            </a:r>
          </a:p>
          <a:p>
            <a:pPr marL="285750" indent="-285750"/>
            <a:r>
              <a:rPr lang="en-GB" sz="1800" dirty="0"/>
              <a:t>If you attempt to cache too much data to fit in memory, Spark will automatically evict old partitions using a Least Recently Used (</a:t>
            </a:r>
            <a:r>
              <a:rPr lang="en-GB" sz="1800" b="1" dirty="0"/>
              <a:t>LRU</a:t>
            </a:r>
            <a:r>
              <a:rPr lang="en-GB" sz="1800" dirty="0"/>
              <a:t>) cache policy.</a:t>
            </a:r>
          </a:p>
          <a:p>
            <a:pPr marL="285750" indent="-285750"/>
            <a:r>
              <a:rPr lang="en-GB" sz="1800" dirty="0"/>
              <a:t>RDDs come with a method called </a:t>
            </a:r>
            <a:r>
              <a:rPr lang="en-GB" sz="1800" b="1" dirty="0" err="1"/>
              <a:t>unpersist</a:t>
            </a:r>
            <a:r>
              <a:rPr lang="en-GB" sz="1800" dirty="0"/>
              <a:t>() that lets you manually remove them from the cache</a:t>
            </a:r>
          </a:p>
          <a:p>
            <a:endParaRPr lang="en-GB" sz="1800" dirty="0" smtClean="0"/>
          </a:p>
          <a:p>
            <a:endParaRPr lang="en-GB" sz="1800" i="1" dirty="0" smtClean="0"/>
          </a:p>
          <a:p>
            <a:endParaRPr lang="en-GB" sz="1800" i="1" dirty="0" smtClean="0"/>
          </a:p>
          <a:p>
            <a:endParaRPr lang="en-GB" sz="1800" i="1" dirty="0"/>
          </a:p>
          <a:p>
            <a:endParaRPr lang="en-GB" sz="1800" i="1" dirty="0" smtClean="0"/>
          </a:p>
          <a:p>
            <a:endParaRPr lang="en-GB" sz="1800" i="1" dirty="0"/>
          </a:p>
          <a:p>
            <a:endParaRPr lang="en-GB" sz="1800" i="1" dirty="0" smtClean="0"/>
          </a:p>
          <a:p>
            <a:endParaRPr lang="en-GB" sz="1800" i="1" dirty="0"/>
          </a:p>
          <a:p>
            <a:endParaRPr lang="en-GB" sz="1800" i="1" dirty="0" smtClean="0"/>
          </a:p>
          <a:p>
            <a:endParaRPr lang="en-GB" sz="1800" i="1" dirty="0" smtClean="0"/>
          </a:p>
          <a:p>
            <a:endParaRPr lang="en-GB" sz="1800" b="1" i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Persistence</a:t>
            </a:r>
            <a:r>
              <a:rPr lang="es-ES" dirty="0" smtClean="0"/>
              <a:t> (</a:t>
            </a:r>
            <a:r>
              <a:rPr lang="es-ES" dirty="0" err="1" smtClean="0"/>
              <a:t>caching</a:t>
            </a:r>
            <a:r>
              <a:rPr lang="es-ES" dirty="0" smtClean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520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s-ES" sz="1800" dirty="0" err="1"/>
              <a:t>Persistence</a:t>
            </a:r>
            <a:r>
              <a:rPr lang="es-ES" sz="1800" dirty="0"/>
              <a:t> </a:t>
            </a:r>
            <a:r>
              <a:rPr lang="es-ES" sz="1800" dirty="0" err="1"/>
              <a:t>levels</a:t>
            </a:r>
            <a:r>
              <a:rPr lang="es-ES" sz="1800" dirty="0"/>
              <a:t>:</a:t>
            </a:r>
          </a:p>
          <a:p>
            <a:endParaRPr lang="es-ES" sz="1100" dirty="0" smtClean="0"/>
          </a:p>
          <a:p>
            <a:endParaRPr lang="es-ES" sz="1100" dirty="0"/>
          </a:p>
          <a:p>
            <a:endParaRPr lang="es-ES" sz="1100" dirty="0" smtClean="0"/>
          </a:p>
          <a:p>
            <a:endParaRPr lang="es-ES" sz="1100" dirty="0"/>
          </a:p>
          <a:p>
            <a:endParaRPr lang="es-ES" sz="1100" dirty="0" smtClean="0"/>
          </a:p>
          <a:p>
            <a:endParaRPr lang="en-GB" sz="1100" b="1" i="1" dirty="0" smtClean="0"/>
          </a:p>
          <a:p>
            <a:endParaRPr lang="en-GB" sz="1100" b="1" i="1" dirty="0"/>
          </a:p>
          <a:p>
            <a:endParaRPr lang="en-GB" sz="1100" b="1" i="1" dirty="0" smtClean="0"/>
          </a:p>
          <a:p>
            <a:endParaRPr lang="en-GB" sz="1100" b="1" i="1" dirty="0"/>
          </a:p>
          <a:p>
            <a:pPr marL="0" indent="0">
              <a:buNone/>
            </a:pPr>
            <a:endParaRPr lang="en-GB" sz="1600" b="1" i="1" dirty="0" smtClean="0"/>
          </a:p>
          <a:p>
            <a:r>
              <a:rPr lang="en-GB" sz="1800" b="1" i="1" dirty="0" smtClean="0"/>
              <a:t>cache</a:t>
            </a:r>
            <a:r>
              <a:rPr lang="en-GB" sz="1800" b="1" i="1" dirty="0"/>
              <a:t>()</a:t>
            </a:r>
            <a:r>
              <a:rPr lang="en-GB" sz="1800" b="1" dirty="0"/>
              <a:t> </a:t>
            </a:r>
            <a:r>
              <a:rPr lang="en-GB" sz="1800" dirty="0"/>
              <a:t>= </a:t>
            </a:r>
            <a:r>
              <a:rPr lang="en-GB" sz="1800" i="1" dirty="0"/>
              <a:t>persist(</a:t>
            </a:r>
            <a:r>
              <a:rPr lang="en-GB" sz="1800" i="1" dirty="0" err="1"/>
              <a:t>StorageLevel.MEMORY_ONLY</a:t>
            </a:r>
            <a:r>
              <a:rPr lang="en-GB" sz="1800" i="1" dirty="0" smtClean="0"/>
              <a:t>)</a:t>
            </a:r>
          </a:p>
          <a:p>
            <a:r>
              <a:rPr lang="en-GB" sz="1800" dirty="0"/>
              <a:t>Which storage level to choose</a:t>
            </a:r>
            <a:r>
              <a:rPr lang="en-GB" sz="1800" dirty="0" smtClean="0"/>
              <a:t>?</a:t>
            </a:r>
            <a:endParaRPr lang="en-GB" sz="1800" dirty="0"/>
          </a:p>
          <a:p>
            <a:pPr lvl="1"/>
            <a:r>
              <a:rPr lang="en-GB" sz="1600" dirty="0"/>
              <a:t>Use MEMORY_ONLY if possible  there is memory </a:t>
            </a:r>
            <a:r>
              <a:rPr lang="en-GB" sz="1600" dirty="0" smtClean="0"/>
              <a:t>enough</a:t>
            </a:r>
            <a:endParaRPr lang="en-GB" sz="1600" dirty="0"/>
          </a:p>
          <a:p>
            <a:pPr lvl="1"/>
            <a:r>
              <a:rPr lang="en-GB" sz="1600" dirty="0"/>
              <a:t>If not, use MEMORY_ONLY_SER </a:t>
            </a:r>
            <a:r>
              <a:rPr lang="en-GB" sz="1600" dirty="0" smtClean="0"/>
              <a:t>a</a:t>
            </a:r>
            <a:endParaRPr lang="en-GB" sz="1600" dirty="0"/>
          </a:p>
          <a:p>
            <a:pPr lvl="1"/>
            <a:r>
              <a:rPr lang="en-GB" sz="1600" dirty="0"/>
              <a:t>Spill to disk </a:t>
            </a:r>
            <a:r>
              <a:rPr lang="en-GB" sz="1600" dirty="0" smtClean="0"/>
              <a:t> Just </a:t>
            </a:r>
            <a:r>
              <a:rPr lang="en-GB" sz="1600" dirty="0"/>
              <a:t>if</a:t>
            </a:r>
          </a:p>
          <a:p>
            <a:pPr lvl="2"/>
            <a:r>
              <a:rPr lang="en-GB" sz="1400" dirty="0"/>
              <a:t>the functions that computed your RDDs are expensive</a:t>
            </a:r>
          </a:p>
          <a:p>
            <a:pPr lvl="2"/>
            <a:r>
              <a:rPr lang="en-GB" sz="1400" dirty="0"/>
              <a:t>or they filter a large amount of the data</a:t>
            </a:r>
          </a:p>
          <a:p>
            <a:pPr lvl="2"/>
            <a:r>
              <a:rPr lang="en-GB" sz="1400" dirty="0"/>
              <a:t>Otherwise, </a:t>
            </a:r>
            <a:r>
              <a:rPr lang="en-GB" sz="1400" dirty="0" err="1"/>
              <a:t>recomputing</a:t>
            </a:r>
            <a:r>
              <a:rPr lang="en-GB" sz="1400" dirty="0"/>
              <a:t> a partition is faster than reading from disk</a:t>
            </a:r>
          </a:p>
          <a:p>
            <a:endParaRPr lang="en-GB" sz="1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Persistence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37</a:t>
            </a:fld>
            <a:endParaRPr lang="en-GB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005" y="1412776"/>
            <a:ext cx="5480050" cy="247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4653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1" dirty="0"/>
              <a:t>Exercise 6: Data Mining with </a:t>
            </a:r>
            <a:r>
              <a:rPr lang="en-GB" b="1" dirty="0" err="1"/>
              <a:t>MovieLens</a:t>
            </a:r>
            <a:r>
              <a:rPr lang="en-GB" b="1" dirty="0"/>
              <a:t> Dataset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405915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partitioning is available on all RDDs of key/value pairs, and causes the </a:t>
            </a:r>
            <a:r>
              <a:rPr lang="en-GB" dirty="0" smtClean="0"/>
              <a:t>system to </a:t>
            </a:r>
            <a:r>
              <a:rPr lang="en-GB" dirty="0"/>
              <a:t>group elements based on a function of each key. </a:t>
            </a:r>
            <a:endParaRPr lang="en-GB" dirty="0" smtClean="0"/>
          </a:p>
          <a:p>
            <a:r>
              <a:rPr lang="en-GB" dirty="0" smtClean="0"/>
              <a:t>Although </a:t>
            </a:r>
            <a:r>
              <a:rPr lang="en-GB" dirty="0"/>
              <a:t>Spark does not </a:t>
            </a:r>
            <a:r>
              <a:rPr lang="en-GB" dirty="0" smtClean="0"/>
              <a:t>give explicit </a:t>
            </a:r>
            <a:r>
              <a:rPr lang="en-GB" dirty="0"/>
              <a:t>control of which worker node each key goes </a:t>
            </a:r>
            <a:r>
              <a:rPr lang="en-GB" dirty="0" smtClean="0"/>
              <a:t>to.</a:t>
            </a:r>
          </a:p>
          <a:p>
            <a:r>
              <a:rPr lang="en-GB" dirty="0"/>
              <a:t>it lets the program ensure that a </a:t>
            </a:r>
            <a:r>
              <a:rPr lang="en-GB" i="1" dirty="0"/>
              <a:t>set </a:t>
            </a:r>
            <a:r>
              <a:rPr lang="en-GB" dirty="0" smtClean="0"/>
              <a:t>of keys </a:t>
            </a:r>
            <a:r>
              <a:rPr lang="en-GB" dirty="0"/>
              <a:t>will appear together on </a:t>
            </a:r>
            <a:r>
              <a:rPr lang="en-GB" i="1" dirty="0"/>
              <a:t>some </a:t>
            </a:r>
            <a:r>
              <a:rPr lang="en-GB" dirty="0"/>
              <a:t>node</a:t>
            </a:r>
            <a:r>
              <a:rPr lang="en-GB" dirty="0" smtClean="0"/>
              <a:t>.</a:t>
            </a:r>
          </a:p>
          <a:p>
            <a:r>
              <a:rPr lang="en-GB" dirty="0"/>
              <a:t>For example, you might choose to </a:t>
            </a:r>
            <a:r>
              <a:rPr lang="en-GB" dirty="0" smtClean="0"/>
              <a:t>hash-partition an </a:t>
            </a:r>
            <a:r>
              <a:rPr lang="en-GB" dirty="0"/>
              <a:t>RDD into 100 partitions so that keys that have the same hash value </a:t>
            </a:r>
            <a:r>
              <a:rPr lang="en-GB" dirty="0" smtClean="0"/>
              <a:t>modulo 100 </a:t>
            </a:r>
            <a:r>
              <a:rPr lang="en-GB" dirty="0"/>
              <a:t>appear on the same node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Data </a:t>
            </a:r>
            <a:r>
              <a:rPr lang="es-ES" dirty="0" err="1" smtClean="0"/>
              <a:t>Partitioning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23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b="1" dirty="0" err="1" smtClean="0"/>
              <a:t>Exercise</a:t>
            </a:r>
            <a:r>
              <a:rPr lang="es-ES" b="1" dirty="0" smtClean="0"/>
              <a:t> 0:</a:t>
            </a:r>
            <a:r>
              <a:rPr lang="en-GB" b="1" dirty="0" smtClean="0"/>
              <a:t> Prepare Environment</a:t>
            </a:r>
            <a:endParaRPr lang="es-E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629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s-ES" sz="6300" dirty="0" err="1" smtClean="0"/>
              <a:t>Example</a:t>
            </a:r>
            <a:r>
              <a:rPr lang="es-ES" sz="6300" dirty="0" smtClean="0"/>
              <a:t> (</a:t>
            </a:r>
            <a:r>
              <a:rPr lang="es-ES" sz="6300" dirty="0" err="1" smtClean="0"/>
              <a:t>works</a:t>
            </a:r>
            <a:r>
              <a:rPr lang="es-ES" sz="6300" dirty="0" smtClean="0"/>
              <a:t> </a:t>
            </a:r>
            <a:r>
              <a:rPr lang="es-ES" sz="6300" dirty="0" err="1" smtClean="0"/>
              <a:t>but</a:t>
            </a:r>
            <a:r>
              <a:rPr lang="es-ES" sz="6300" dirty="0" smtClean="0"/>
              <a:t> </a:t>
            </a:r>
            <a:r>
              <a:rPr lang="es-ES" sz="6300" dirty="0" err="1" smtClean="0"/>
              <a:t>not</a:t>
            </a:r>
            <a:r>
              <a:rPr lang="es-ES" sz="6300" dirty="0" smtClean="0"/>
              <a:t> </a:t>
            </a:r>
            <a:r>
              <a:rPr lang="es-ES" sz="6300" dirty="0" err="1" smtClean="0"/>
              <a:t>efficient</a:t>
            </a:r>
            <a:r>
              <a:rPr lang="es-ES" sz="6300" dirty="0" smtClean="0"/>
              <a:t>)</a:t>
            </a:r>
            <a:endParaRPr lang="en-GB" sz="6300" dirty="0"/>
          </a:p>
          <a:p>
            <a:pPr marL="400050" lvl="1" indent="0">
              <a:buNone/>
            </a:pPr>
            <a:r>
              <a:rPr lang="en-GB" sz="25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GB" sz="2500" i="1" dirty="0">
                <a:latin typeface="Courier New" panose="02070309020205020404" pitchFamily="49" charset="0"/>
                <a:cs typeface="Courier New" panose="02070309020205020404" pitchFamily="49" charset="0"/>
              </a:rPr>
              <a:t>Initialization code; we load the user info from a Hadoop </a:t>
            </a:r>
            <a:r>
              <a:rPr lang="en-GB" sz="25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SequenceFile</a:t>
            </a:r>
            <a:r>
              <a:rPr lang="en-GB" sz="2500" i="1" dirty="0">
                <a:latin typeface="Courier New" panose="02070309020205020404" pitchFamily="49" charset="0"/>
                <a:cs typeface="Courier New" panose="02070309020205020404" pitchFamily="49" charset="0"/>
              </a:rPr>
              <a:t> on HDFS.</a:t>
            </a:r>
          </a:p>
          <a:p>
            <a:pPr marL="400050" lvl="1" indent="0">
              <a:buNone/>
            </a:pPr>
            <a:r>
              <a:rPr lang="en-GB" sz="25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This distributes elements of </a:t>
            </a:r>
            <a:r>
              <a:rPr lang="en-GB" sz="25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userData</a:t>
            </a:r>
            <a:r>
              <a:rPr lang="en-GB" sz="2500" i="1" dirty="0">
                <a:latin typeface="Courier New" panose="02070309020205020404" pitchFamily="49" charset="0"/>
                <a:cs typeface="Courier New" panose="02070309020205020404" pitchFamily="49" charset="0"/>
              </a:rPr>
              <a:t> by the HDFS block where they are found,</a:t>
            </a:r>
          </a:p>
          <a:p>
            <a:pPr marL="400050" lvl="1" indent="0">
              <a:buNone/>
            </a:pPr>
            <a:r>
              <a:rPr lang="en-GB" sz="25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and doesn't provide Spark with any way of knowing in which partition a</a:t>
            </a:r>
          </a:p>
          <a:p>
            <a:pPr marL="400050" lvl="1" indent="0">
              <a:buNone/>
            </a:pPr>
            <a:r>
              <a:rPr lang="en-GB" sz="25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particular </a:t>
            </a:r>
            <a:r>
              <a:rPr lang="en-GB" sz="25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GB" sz="2500" i="1" dirty="0">
                <a:latin typeface="Courier New" panose="02070309020205020404" pitchFamily="49" charset="0"/>
                <a:cs typeface="Courier New" panose="02070309020205020404" pitchFamily="49" charset="0"/>
              </a:rPr>
              <a:t> is located.</a:t>
            </a:r>
          </a:p>
          <a:p>
            <a:pPr marL="400050" lvl="1" indent="0">
              <a:buNone/>
            </a:pPr>
            <a:r>
              <a:rPr lang="en-GB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lang="en-GB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SparkContext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(...)</a:t>
            </a:r>
          </a:p>
          <a:p>
            <a:pPr marL="400050" lvl="1" indent="0">
              <a:buNone/>
            </a:pPr>
            <a:r>
              <a:rPr lang="en-GB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userData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sc.sequenceFile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UserInfo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]("</a:t>
            </a:r>
            <a:r>
              <a:rPr lang="en-GB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hdfs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://...").persist()</a:t>
            </a:r>
          </a:p>
          <a:p>
            <a:pPr marL="400050" lvl="1" indent="0">
              <a:buNone/>
            </a:pPr>
            <a:r>
              <a:rPr lang="en-GB" sz="25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Function called periodically to process a </a:t>
            </a:r>
            <a:r>
              <a:rPr lang="en-GB" sz="25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logfile</a:t>
            </a:r>
            <a:r>
              <a:rPr lang="en-GB" sz="2500" i="1" dirty="0">
                <a:latin typeface="Courier New" panose="02070309020205020404" pitchFamily="49" charset="0"/>
                <a:cs typeface="Courier New" panose="02070309020205020404" pitchFamily="49" charset="0"/>
              </a:rPr>
              <a:t> of events in the past 5 minutes</a:t>
            </a:r>
            <a:r>
              <a:rPr lang="en-GB" sz="25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00050" lvl="1" indent="0">
              <a:buNone/>
            </a:pPr>
            <a:r>
              <a:rPr lang="en-GB" sz="25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we assume that this is a </a:t>
            </a:r>
            <a:r>
              <a:rPr lang="en-GB" sz="25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SequenceFile</a:t>
            </a:r>
            <a:r>
              <a:rPr lang="en-GB" sz="2500" i="1" dirty="0">
                <a:latin typeface="Courier New" panose="02070309020205020404" pitchFamily="49" charset="0"/>
                <a:cs typeface="Courier New" panose="02070309020205020404" pitchFamily="49" charset="0"/>
              </a:rPr>
              <a:t> containing (</a:t>
            </a:r>
            <a:r>
              <a:rPr lang="en-GB" sz="25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GB" sz="2500" i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25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LinkInfo</a:t>
            </a:r>
            <a:r>
              <a:rPr lang="en-GB" sz="2500" i="1" dirty="0">
                <a:latin typeface="Courier New" panose="02070309020205020404" pitchFamily="49" charset="0"/>
                <a:cs typeface="Courier New" panose="02070309020205020404" pitchFamily="49" charset="0"/>
              </a:rPr>
              <a:t>) pairs.</a:t>
            </a:r>
          </a:p>
          <a:p>
            <a:pPr marL="400050" lvl="1" indent="0">
              <a:buNone/>
            </a:pPr>
            <a:r>
              <a:rPr lang="en-GB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processNewLogs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logFileName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800100" lvl="2" indent="0">
              <a:buNone/>
            </a:pPr>
            <a:r>
              <a:rPr lang="en-GB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events 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sc.sequenceFile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LinkInfo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](</a:t>
            </a:r>
            <a:r>
              <a:rPr lang="en-GB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logFileName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00100" lvl="2" indent="0">
              <a:buNone/>
            </a:pPr>
            <a:r>
              <a:rPr lang="en-GB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joined 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userData.join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(events)</a:t>
            </a:r>
            <a:r>
              <a:rPr lang="en-GB" sz="25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RDD of (</a:t>
            </a:r>
            <a:r>
              <a:rPr lang="en-GB" sz="25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GB" sz="2500" i="1" dirty="0">
                <a:latin typeface="Courier New" panose="02070309020205020404" pitchFamily="49" charset="0"/>
                <a:cs typeface="Courier New" panose="02070309020205020404" pitchFamily="49" charset="0"/>
              </a:rPr>
              <a:t>, (</a:t>
            </a:r>
            <a:r>
              <a:rPr lang="en-GB" sz="25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UserInfo</a:t>
            </a:r>
            <a:r>
              <a:rPr lang="en-GB" sz="2500" i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25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LinkInfo</a:t>
            </a:r>
            <a:r>
              <a:rPr lang="en-GB" sz="2500" i="1" dirty="0">
                <a:latin typeface="Courier New" panose="02070309020205020404" pitchFamily="49" charset="0"/>
                <a:cs typeface="Courier New" panose="02070309020205020404" pitchFamily="49" charset="0"/>
              </a:rPr>
              <a:t>)) pairs</a:t>
            </a:r>
          </a:p>
          <a:p>
            <a:pPr marL="800100" lvl="2" indent="0">
              <a:buNone/>
            </a:pPr>
            <a:r>
              <a:rPr lang="en-GB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offTopicVisits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joined.filter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1257300" lvl="3" indent="0">
              <a:buNone/>
            </a:pP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 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, (</a:t>
            </a:r>
            <a:r>
              <a:rPr lang="en-GB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userInfo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linkInfo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sz="25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Expand the tuple into its components</a:t>
            </a:r>
          </a:p>
          <a:p>
            <a:pPr marL="1257300" lvl="3" indent="0">
              <a:buNone/>
            </a:pP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GB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userInfo.topics.contains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linkInfo.topic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00100" lvl="2" indent="0">
              <a:buNone/>
            </a:pP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}.count()</a:t>
            </a:r>
          </a:p>
          <a:p>
            <a:pPr marL="800100" lvl="2" indent="0">
              <a:buNone/>
            </a:pPr>
            <a:r>
              <a:rPr lang="en-GB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("Number of visits to non-subscribed topics: " + </a:t>
            </a:r>
            <a:r>
              <a:rPr lang="en-GB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offTopicVisits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buNone/>
            </a:pP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Data </a:t>
            </a:r>
            <a:r>
              <a:rPr lang="es-ES" dirty="0" err="1" smtClean="0"/>
              <a:t>Partitioning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978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2000" dirty="0" err="1" smtClean="0"/>
              <a:t>Why</a:t>
            </a:r>
            <a:r>
              <a:rPr lang="es-ES" sz="2000" dirty="0" smtClean="0"/>
              <a:t> </a:t>
            </a:r>
            <a:r>
              <a:rPr lang="es-ES" sz="2000" dirty="0" err="1" smtClean="0"/>
              <a:t>is</a:t>
            </a:r>
            <a:r>
              <a:rPr lang="es-ES" sz="2000" dirty="0" smtClean="0"/>
              <a:t> </a:t>
            </a:r>
            <a:r>
              <a:rPr lang="es-ES" sz="2000" dirty="0" err="1" smtClean="0"/>
              <a:t>not</a:t>
            </a:r>
            <a:r>
              <a:rPr lang="es-ES" sz="2000" dirty="0" smtClean="0"/>
              <a:t> </a:t>
            </a:r>
            <a:r>
              <a:rPr lang="es-ES" sz="2000" dirty="0" err="1" smtClean="0"/>
              <a:t>efficent</a:t>
            </a:r>
            <a:r>
              <a:rPr lang="es-ES" sz="2000" dirty="0" smtClean="0"/>
              <a:t>?</a:t>
            </a:r>
          </a:p>
          <a:p>
            <a:pPr lvl="1"/>
            <a:r>
              <a:rPr lang="en-GB" sz="1800" dirty="0"/>
              <a:t>T</a:t>
            </a:r>
            <a:r>
              <a:rPr lang="en-GB" sz="1800" dirty="0" smtClean="0"/>
              <a:t>he </a:t>
            </a:r>
            <a:r>
              <a:rPr lang="en-GB" sz="1800" dirty="0"/>
              <a:t>join() </a:t>
            </a:r>
            <a:r>
              <a:rPr lang="en-GB" sz="1800" dirty="0" smtClean="0"/>
              <a:t>operation called </a:t>
            </a:r>
            <a:r>
              <a:rPr lang="en-GB" sz="1800" dirty="0"/>
              <a:t>each </a:t>
            </a:r>
            <a:r>
              <a:rPr lang="en-GB" sz="1800" dirty="0" smtClean="0"/>
              <a:t>time </a:t>
            </a:r>
            <a:r>
              <a:rPr lang="en-GB" sz="1800" b="1" dirty="0" err="1" smtClean="0"/>
              <a:t>processNewLogs</a:t>
            </a:r>
            <a:r>
              <a:rPr lang="en-GB" sz="1800" dirty="0"/>
              <a:t>() is invoked, does not know anything </a:t>
            </a:r>
            <a:r>
              <a:rPr lang="en-GB" sz="1800" dirty="0" smtClean="0"/>
              <a:t>about how </a:t>
            </a:r>
            <a:r>
              <a:rPr lang="en-GB" sz="1800" dirty="0"/>
              <a:t>the keys are partitioned in the </a:t>
            </a:r>
            <a:r>
              <a:rPr lang="en-GB" sz="1800" dirty="0" smtClean="0"/>
              <a:t>datasets</a:t>
            </a:r>
          </a:p>
          <a:p>
            <a:pPr lvl="1"/>
            <a:r>
              <a:rPr lang="en-GB" sz="1800" dirty="0"/>
              <a:t>Because we expect the </a:t>
            </a:r>
            <a:r>
              <a:rPr lang="en-GB" sz="1800" b="1" dirty="0" err="1"/>
              <a:t>userData</a:t>
            </a:r>
            <a:r>
              <a:rPr lang="en-GB" sz="1800" dirty="0"/>
              <a:t> table to be </a:t>
            </a:r>
            <a:r>
              <a:rPr lang="en-GB" sz="1800" dirty="0" smtClean="0"/>
              <a:t>much larger </a:t>
            </a:r>
            <a:r>
              <a:rPr lang="en-GB" sz="1800" dirty="0"/>
              <a:t>than the small </a:t>
            </a:r>
            <a:r>
              <a:rPr lang="en-GB" sz="1800" b="1" dirty="0"/>
              <a:t>log of events </a:t>
            </a:r>
            <a:r>
              <a:rPr lang="en-GB" sz="1800" dirty="0"/>
              <a:t>seen every five minutes, this wastes a lot of work:</a:t>
            </a:r>
          </a:p>
          <a:p>
            <a:pPr lvl="1"/>
            <a:r>
              <a:rPr lang="en-GB" sz="1800" dirty="0"/>
              <a:t>the </a:t>
            </a:r>
            <a:r>
              <a:rPr lang="en-GB" sz="1800" b="1" dirty="0" err="1"/>
              <a:t>userData</a:t>
            </a:r>
            <a:r>
              <a:rPr lang="en-GB" sz="1800" dirty="0"/>
              <a:t> table is hashed and shuffled across the network on every call, </a:t>
            </a:r>
            <a:r>
              <a:rPr lang="en-GB" sz="1800" dirty="0" smtClean="0"/>
              <a:t>even though </a:t>
            </a:r>
            <a:r>
              <a:rPr lang="en-GB" sz="1800" dirty="0"/>
              <a:t>it doesn’t change.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Data </a:t>
            </a:r>
            <a:r>
              <a:rPr lang="es-ES" dirty="0" err="1" smtClean="0"/>
              <a:t>Partitioning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41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429000"/>
            <a:ext cx="3111457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902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1" y="908720"/>
            <a:ext cx="8296274" cy="5522244"/>
          </a:xfrm>
        </p:spPr>
        <p:txBody>
          <a:bodyPr>
            <a:normAutofit/>
          </a:bodyPr>
          <a:lstStyle/>
          <a:p>
            <a:r>
              <a:rPr lang="es-ES" dirty="0" err="1" smtClean="0"/>
              <a:t>Solution</a:t>
            </a:r>
            <a:r>
              <a:rPr lang="es-ES" dirty="0" smtClean="0"/>
              <a:t>:</a:t>
            </a:r>
          </a:p>
          <a:p>
            <a:pPr lvl="1"/>
            <a:r>
              <a:rPr lang="es-ES" sz="1400" dirty="0" smtClean="0"/>
              <a:t>Use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org.apache.spark.HashPartitioner</a:t>
            </a:r>
            <a:r>
              <a:rPr lang="en-GB" sz="1400" dirty="0"/>
              <a:t>  </a:t>
            </a:r>
            <a:r>
              <a:rPr lang="en-GB" sz="1400" dirty="0" smtClean="0"/>
              <a:t>with </a:t>
            </a:r>
            <a:r>
              <a:rPr lang="en-GB" sz="1400" b="1" dirty="0" smtClean="0"/>
              <a:t>transformation</a:t>
            </a:r>
            <a:r>
              <a:rPr lang="en-GB" sz="1400" dirty="0" smtClean="0"/>
              <a:t> </a:t>
            </a:r>
            <a:r>
              <a:rPr lang="en-GB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partitionBy</a:t>
            </a:r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sz="1400" dirty="0" smtClean="0"/>
              <a:t>:</a:t>
            </a:r>
          </a:p>
          <a:p>
            <a:pPr marL="542925" lvl="4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SparkContext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(...)</a:t>
            </a:r>
          </a:p>
          <a:p>
            <a:pPr marL="542925" lvl="4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userData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sc.sequenceFile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UserInfo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]("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hdfs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://...")</a:t>
            </a:r>
          </a:p>
          <a:p>
            <a:pPr marL="542925" lvl="4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partitionBy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HashPartitioner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(100)) </a:t>
            </a:r>
            <a:r>
              <a:rPr lang="en-GB" i="1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100 partitions</a:t>
            </a:r>
          </a:p>
          <a:p>
            <a:pPr marL="542925" lvl="4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.persist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GB" sz="1400" dirty="0"/>
              <a:t>The </a:t>
            </a:r>
            <a:r>
              <a:rPr lang="en-GB" sz="1400" dirty="0" err="1"/>
              <a:t>processNewLogs</a:t>
            </a:r>
            <a:r>
              <a:rPr lang="en-GB" sz="1400" dirty="0"/>
              <a:t>() method </a:t>
            </a:r>
            <a:r>
              <a:rPr lang="en-GB" sz="1400" dirty="0" smtClean="0"/>
              <a:t>remains </a:t>
            </a:r>
            <a:r>
              <a:rPr lang="en-GB" sz="1400" dirty="0"/>
              <a:t>unchanged: the events RDD is local </a:t>
            </a:r>
            <a:r>
              <a:rPr lang="en-GB" sz="1400" dirty="0" smtClean="0"/>
              <a:t>to </a:t>
            </a:r>
            <a:r>
              <a:rPr lang="en-GB" sz="1400" dirty="0" err="1" smtClean="0"/>
              <a:t>processNewLogs</a:t>
            </a:r>
            <a:r>
              <a:rPr lang="en-GB" sz="1400" dirty="0"/>
              <a:t>(), </a:t>
            </a:r>
            <a:r>
              <a:rPr lang="en-GB" sz="1400" dirty="0" smtClean="0"/>
              <a:t> and </a:t>
            </a:r>
            <a:r>
              <a:rPr lang="en-GB" sz="1400" dirty="0"/>
              <a:t>is used only once within this method, so there is no </a:t>
            </a:r>
            <a:r>
              <a:rPr lang="en-GB" sz="1400" dirty="0" smtClean="0"/>
              <a:t>advantage in </a:t>
            </a:r>
            <a:r>
              <a:rPr lang="en-GB" sz="1400" dirty="0"/>
              <a:t>specifying a </a:t>
            </a:r>
            <a:r>
              <a:rPr lang="en-GB" sz="1400" dirty="0" err="1"/>
              <a:t>partitioner</a:t>
            </a:r>
            <a:r>
              <a:rPr lang="en-GB" sz="1400" dirty="0"/>
              <a:t> for events. </a:t>
            </a:r>
            <a:endParaRPr lang="en-GB" sz="1400" dirty="0" smtClean="0"/>
          </a:p>
          <a:p>
            <a:pPr lvl="1"/>
            <a:r>
              <a:rPr lang="en-GB" sz="1400" dirty="0" smtClean="0"/>
              <a:t>Because </a:t>
            </a:r>
            <a:r>
              <a:rPr lang="en-GB" sz="1400" dirty="0"/>
              <a:t>we called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partitionBy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sz="1400" dirty="0" smtClean="0"/>
              <a:t>when building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userData</a:t>
            </a:r>
            <a:r>
              <a:rPr lang="en-GB" sz="1400" dirty="0"/>
              <a:t>, Spark will now know that it is hash-partitioned, and calls </a:t>
            </a:r>
            <a:r>
              <a:rPr lang="en-GB" sz="1400" dirty="0" smtClean="0"/>
              <a:t>to join</a:t>
            </a:r>
            <a:r>
              <a:rPr lang="en-GB" sz="1400" dirty="0"/>
              <a:t>() on it will take advantage of this information. </a:t>
            </a:r>
            <a:r>
              <a:rPr lang="en-GB" sz="1400" dirty="0" smtClean="0"/>
              <a:t>when </a:t>
            </a:r>
            <a:r>
              <a:rPr lang="en-GB" sz="1400" dirty="0"/>
              <a:t>we call </a:t>
            </a:r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user </a:t>
            </a:r>
            <a:r>
              <a:rPr lang="en-GB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Data.join</a:t>
            </a:r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(events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400" dirty="0"/>
              <a:t>, Spark will shuffle only the events RDD, sending events </a:t>
            </a:r>
            <a:r>
              <a:rPr lang="en-GB" sz="1400" dirty="0" smtClean="0"/>
              <a:t>with each </a:t>
            </a:r>
            <a:r>
              <a:rPr lang="en-GB" sz="1400" dirty="0"/>
              <a:t>particular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GB" sz="1400" dirty="0"/>
              <a:t> to the machine that contains the corresponding hash </a:t>
            </a:r>
            <a:r>
              <a:rPr lang="en-GB" sz="1400" dirty="0" smtClean="0"/>
              <a:t>partition of </a:t>
            </a:r>
            <a:r>
              <a:rPr lang="en-GB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userData</a:t>
            </a:r>
            <a:endParaRPr lang="en-GB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sz="6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Data </a:t>
            </a:r>
            <a:r>
              <a:rPr lang="es-ES" dirty="0" err="1" smtClean="0"/>
              <a:t>Partitioning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42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005063"/>
            <a:ext cx="2520280" cy="2451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61209" y="4077072"/>
            <a:ext cx="5256584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GB" sz="1400" dirty="0"/>
              <a:t>it is important to </a:t>
            </a:r>
            <a:r>
              <a:rPr lang="en-GB" sz="1400" b="1" dirty="0"/>
              <a:t>persist</a:t>
            </a:r>
            <a:r>
              <a:rPr lang="en-GB" sz="1400" dirty="0"/>
              <a:t> </a:t>
            </a:r>
            <a:r>
              <a:rPr lang="en-GB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userData</a:t>
            </a:r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400" dirty="0" smtClean="0"/>
              <a:t> If </a:t>
            </a:r>
            <a:r>
              <a:rPr lang="en-GB" sz="1400" dirty="0"/>
              <a:t>not subsequent uses of the RDD will result in complete lineage revaluation, repeated partitioning and shuffling data across the </a:t>
            </a:r>
            <a:r>
              <a:rPr lang="en-GB" sz="1400" dirty="0" smtClean="0"/>
              <a:t>network</a:t>
            </a:r>
          </a:p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s-ES" sz="1400" dirty="0" err="1" smtClean="0"/>
              <a:t>The</a:t>
            </a:r>
            <a:r>
              <a:rPr lang="es-ES" sz="1400" dirty="0" smtClean="0"/>
              <a:t> </a:t>
            </a:r>
            <a:r>
              <a:rPr lang="es-ES" sz="1400" dirty="0" err="1" smtClean="0"/>
              <a:t>number</a:t>
            </a:r>
            <a:r>
              <a:rPr lang="es-ES" sz="1400" dirty="0" smtClean="0"/>
              <a:t> of </a:t>
            </a:r>
            <a:r>
              <a:rPr lang="es-ES" sz="1400" dirty="0" err="1" smtClean="0"/>
              <a:t>partitions</a:t>
            </a:r>
            <a:r>
              <a:rPr lang="es-ES" sz="1400" dirty="0" smtClean="0"/>
              <a:t> control </a:t>
            </a:r>
            <a:r>
              <a:rPr lang="es-ES" sz="1400" dirty="0" err="1" smtClean="0"/>
              <a:t>how</a:t>
            </a:r>
            <a:r>
              <a:rPr lang="es-ES" sz="1400" dirty="0" smtClean="0"/>
              <a:t> </a:t>
            </a:r>
            <a:r>
              <a:rPr lang="es-ES" sz="1400" dirty="0" err="1" smtClean="0"/>
              <a:t>many</a:t>
            </a:r>
            <a:r>
              <a:rPr lang="es-ES" sz="1400" dirty="0" smtClean="0"/>
              <a:t> </a:t>
            </a:r>
            <a:r>
              <a:rPr lang="es-ES" sz="1400" dirty="0" err="1" smtClean="0"/>
              <a:t>parallel</a:t>
            </a:r>
            <a:r>
              <a:rPr lang="es-ES" sz="1400" dirty="0" smtClean="0"/>
              <a:t> </a:t>
            </a:r>
            <a:r>
              <a:rPr lang="es-ES" sz="1400" dirty="0" err="1" smtClean="0"/>
              <a:t>tasks</a:t>
            </a:r>
            <a:r>
              <a:rPr lang="es-ES" sz="1400" dirty="0" smtClean="0"/>
              <a:t> </a:t>
            </a:r>
            <a:r>
              <a:rPr lang="es-ES" sz="1400" dirty="0" err="1" smtClean="0"/>
              <a:t>will</a:t>
            </a:r>
            <a:r>
              <a:rPr lang="es-ES" sz="1400" dirty="0" smtClean="0"/>
              <a:t> be </a:t>
            </a:r>
            <a:r>
              <a:rPr lang="es-ES" sz="1400" dirty="0" err="1" smtClean="0"/>
              <a:t>performed</a:t>
            </a:r>
            <a:r>
              <a:rPr lang="es-ES" sz="1400" dirty="0" smtClean="0"/>
              <a:t> </a:t>
            </a:r>
            <a:r>
              <a:rPr lang="es-ES" sz="1400" dirty="0" err="1" smtClean="0"/>
              <a:t>on</a:t>
            </a:r>
            <a:r>
              <a:rPr lang="es-ES" sz="1400" dirty="0" smtClean="0"/>
              <a:t> </a:t>
            </a:r>
            <a:r>
              <a:rPr lang="es-ES" sz="1400" dirty="0" err="1" smtClean="0"/>
              <a:t>the</a:t>
            </a:r>
            <a:r>
              <a:rPr lang="es-ES" sz="1400" dirty="0" smtClean="0"/>
              <a:t> RDD (</a:t>
            </a:r>
            <a:r>
              <a:rPr lang="es-ES" sz="1400" dirty="0" err="1" smtClean="0"/>
              <a:t>e.g</a:t>
            </a:r>
            <a:r>
              <a:rPr lang="es-ES" sz="1400" dirty="0" smtClean="0"/>
              <a:t>. </a:t>
            </a:r>
            <a:r>
              <a:rPr lang="es-ES" sz="1400" dirty="0" err="1" smtClean="0"/>
              <a:t>joins</a:t>
            </a:r>
            <a:r>
              <a:rPr lang="es-ES" sz="1400" dirty="0" smtClean="0"/>
              <a:t>) </a:t>
            </a:r>
            <a:r>
              <a:rPr lang="es-ES" sz="1400" dirty="0" smtClean="0">
                <a:sym typeface="Wingdings" panose="05000000000000000000" pitchFamily="2" charset="2"/>
              </a:rPr>
              <a:t> at </a:t>
            </a:r>
            <a:r>
              <a:rPr lang="es-ES" sz="1400" dirty="0" err="1" smtClean="0">
                <a:sym typeface="Wingdings" panose="05000000000000000000" pitchFamily="2" charset="2"/>
              </a:rPr>
              <a:t>least</a:t>
            </a:r>
            <a:r>
              <a:rPr lang="es-ES" sz="1400" dirty="0" smtClean="0">
                <a:sym typeface="Wingdings" panose="05000000000000000000" pitchFamily="2" charset="2"/>
              </a:rPr>
              <a:t> as </a:t>
            </a:r>
            <a:r>
              <a:rPr lang="es-ES" sz="1400" dirty="0" err="1" smtClean="0">
                <a:sym typeface="Wingdings" panose="05000000000000000000" pitchFamily="2" charset="2"/>
              </a:rPr>
              <a:t>large</a:t>
            </a:r>
            <a:r>
              <a:rPr lang="es-ES" sz="1400" dirty="0" smtClean="0">
                <a:sym typeface="Wingdings" panose="05000000000000000000" pitchFamily="2" charset="2"/>
              </a:rPr>
              <a:t> of </a:t>
            </a:r>
            <a:r>
              <a:rPr lang="es-ES" sz="1400" dirty="0" err="1" smtClean="0">
                <a:sym typeface="Wingdings" panose="05000000000000000000" pitchFamily="2" charset="2"/>
              </a:rPr>
              <a:t>the</a:t>
            </a:r>
            <a:r>
              <a:rPr lang="es-ES" sz="1400" dirty="0" smtClean="0">
                <a:sym typeface="Wingdings" panose="05000000000000000000" pitchFamily="2" charset="2"/>
              </a:rPr>
              <a:t> </a:t>
            </a:r>
            <a:r>
              <a:rPr lang="es-ES" sz="1400" dirty="0" err="1" smtClean="0">
                <a:sym typeface="Wingdings" panose="05000000000000000000" pitchFamily="2" charset="2"/>
              </a:rPr>
              <a:t>number</a:t>
            </a:r>
            <a:r>
              <a:rPr lang="es-ES" sz="1400" dirty="0" smtClean="0">
                <a:sym typeface="Wingdings" panose="05000000000000000000" pitchFamily="2" charset="2"/>
              </a:rPr>
              <a:t> of </a:t>
            </a:r>
            <a:r>
              <a:rPr lang="es-ES" sz="1400" dirty="0" err="1" smtClean="0">
                <a:sym typeface="Wingdings" panose="05000000000000000000" pitchFamily="2" charset="2"/>
              </a:rPr>
              <a:t>cores</a:t>
            </a:r>
            <a:r>
              <a:rPr lang="es-ES" sz="1400" dirty="0" smtClean="0">
                <a:sym typeface="Wingdings" panose="05000000000000000000" pitchFamily="2" charset="2"/>
              </a:rPr>
              <a:t> in </a:t>
            </a:r>
            <a:r>
              <a:rPr lang="es-ES" sz="1400" dirty="0" err="1" smtClean="0">
                <a:sym typeface="Wingdings" panose="05000000000000000000" pitchFamily="2" charset="2"/>
              </a:rPr>
              <a:t>the</a:t>
            </a:r>
            <a:r>
              <a:rPr lang="es-ES" sz="1400" dirty="0" smtClean="0">
                <a:sym typeface="Wingdings" panose="05000000000000000000" pitchFamily="2" charset="2"/>
              </a:rPr>
              <a:t> </a:t>
            </a:r>
            <a:r>
              <a:rPr lang="es-ES" sz="1400" dirty="0" err="1" smtClean="0">
                <a:sym typeface="Wingdings" panose="05000000000000000000" pitchFamily="2" charset="2"/>
              </a:rPr>
              <a:t>cluster</a:t>
            </a:r>
            <a:endParaRPr lang="en-GB" sz="1400" dirty="0" smtClean="0"/>
          </a:p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s-ES" sz="1400" dirty="0" err="1"/>
              <a:t>It’s</a:t>
            </a:r>
            <a:r>
              <a:rPr lang="es-ES" sz="1400" dirty="0"/>
              <a:t> </a:t>
            </a:r>
            <a:r>
              <a:rPr lang="es-ES" sz="1400" dirty="0" err="1"/>
              <a:t>possible</a:t>
            </a:r>
            <a:r>
              <a:rPr lang="es-ES" sz="1400" dirty="0"/>
              <a:t> use </a:t>
            </a:r>
            <a:r>
              <a:rPr lang="es-ES" sz="1400" dirty="0" err="1"/>
              <a:t>others</a:t>
            </a:r>
            <a:r>
              <a:rPr lang="es-ES" sz="1400" dirty="0"/>
              <a:t> (</a:t>
            </a:r>
            <a:r>
              <a:rPr lang="es-ES" sz="1400" dirty="0" err="1"/>
              <a:t>RangePartitioner</a:t>
            </a:r>
            <a:r>
              <a:rPr lang="es-ES" sz="1400" dirty="0"/>
              <a:t>) </a:t>
            </a:r>
            <a:r>
              <a:rPr lang="es-ES" sz="1400" dirty="0" err="1"/>
              <a:t>or</a:t>
            </a:r>
            <a:r>
              <a:rPr lang="es-ES" sz="1400" dirty="0"/>
              <a:t>  </a:t>
            </a:r>
            <a:r>
              <a:rPr lang="es-ES" sz="1400" dirty="0" err="1"/>
              <a:t>implement</a:t>
            </a:r>
            <a:r>
              <a:rPr lang="es-ES" sz="1400" dirty="0"/>
              <a:t> </a:t>
            </a:r>
            <a:r>
              <a:rPr lang="es-ES" sz="1400" dirty="0" err="1"/>
              <a:t>our</a:t>
            </a:r>
            <a:r>
              <a:rPr lang="es-ES" sz="1400" dirty="0"/>
              <a:t> </a:t>
            </a:r>
            <a:r>
              <a:rPr lang="es-ES" sz="1400" dirty="0" err="1"/>
              <a:t>own</a:t>
            </a:r>
            <a:r>
              <a:rPr lang="es-ES" sz="1400" dirty="0"/>
              <a:t> </a:t>
            </a:r>
            <a:r>
              <a:rPr lang="es-ES" sz="1400" dirty="0" err="1"/>
              <a:t>partitioner</a:t>
            </a:r>
            <a:r>
              <a:rPr lang="es-ES" sz="1400" dirty="0"/>
              <a:t> </a:t>
            </a:r>
            <a:r>
              <a:rPr lang="es-ES" sz="1400" dirty="0" err="1"/>
              <a:t>from</a:t>
            </a:r>
            <a:r>
              <a:rPr lang="es-ES" sz="1400" dirty="0"/>
              <a:t> </a:t>
            </a:r>
            <a:r>
              <a:rPr lang="en-GB" sz="1400" dirty="0" err="1" smtClean="0"/>
              <a:t>org.apache.spark.Partitioner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5028837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1" y="836712"/>
            <a:ext cx="8296274" cy="5594252"/>
          </a:xfrm>
        </p:spPr>
        <p:txBody>
          <a:bodyPr>
            <a:noAutofit/>
          </a:bodyPr>
          <a:lstStyle/>
          <a:p>
            <a:r>
              <a:rPr lang="es-ES" dirty="0" smtClean="0"/>
              <a:t>Determine </a:t>
            </a:r>
            <a:r>
              <a:rPr lang="es-ES" dirty="0" err="1" smtClean="0"/>
              <a:t>partitioner</a:t>
            </a:r>
            <a:r>
              <a:rPr lang="es-ES" dirty="0" smtClean="0"/>
              <a:t> of </a:t>
            </a:r>
            <a:r>
              <a:rPr lang="es-ES" dirty="0" err="1" smtClean="0"/>
              <a:t>an</a:t>
            </a:r>
            <a:r>
              <a:rPr lang="es-ES" dirty="0" smtClean="0"/>
              <a:t> RDD</a:t>
            </a:r>
          </a:p>
          <a:p>
            <a:pPr marL="400050" lvl="1" indent="0">
              <a:buNone/>
            </a:pP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pairs 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sc.parallelize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((1, 1), (2, 2), (3, 3)))</a:t>
            </a:r>
          </a:p>
          <a:p>
            <a:pPr marL="400050" lvl="1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pairs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spark.RDD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[(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)] 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ParallelCollectionRDD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[0] at parallelize at &lt;console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&gt;: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  <a:p>
            <a:pPr marL="400050" lvl="1" indent="0">
              <a:buNone/>
            </a:pP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pairs.partitioner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res0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Option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spark.Partitioner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None</a:t>
            </a:r>
          </a:p>
          <a:p>
            <a:pPr marL="400050" lvl="1" indent="0">
              <a:buNone/>
            </a:pP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org.apache.spark.HashPartitioner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org.apache.spark.HashPartitioner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partitioned 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pairs.partitionBy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HashPartitioner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(2</a:t>
            </a:r>
            <a:r>
              <a:rPr lang="en-GB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)).persist()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partitioned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spark.RDD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[(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)] 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ShuffledRDD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[1] at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partitionBy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at &lt;console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&gt;: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  <a:p>
            <a:pPr marL="400050" lvl="1" indent="0">
              <a:buNone/>
            </a:pP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partitioned.partitioner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res1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Option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spark.Partitioner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Some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spark.</a:t>
            </a: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HashPartitioner@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5147788d</a:t>
            </a:r>
            <a:r>
              <a:rPr lang="en-GB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73050" lvl="1" indent="-273050">
              <a:buBlip>
                <a:blip r:embed="rId3"/>
              </a:buBlip>
            </a:pPr>
            <a:r>
              <a:rPr lang="en-GB" dirty="0">
                <a:cs typeface="ＭＳ Ｐゴシック" charset="0"/>
              </a:rPr>
              <a:t>Operations That Benefit from Partitioning</a:t>
            </a:r>
          </a:p>
          <a:p>
            <a:pPr lvl="1"/>
            <a:r>
              <a:rPr lang="en-GB" sz="1200" dirty="0"/>
              <a:t>1RDD: All the values for each key to be computed locally on a single machine, requiring only the final, locally reduced value to be sent from each worker node back to the master</a:t>
            </a:r>
            <a:endParaRPr lang="es-ES" sz="1200" dirty="0"/>
          </a:p>
          <a:p>
            <a:pPr lvl="2"/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groupByKey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reduceByKey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(), lookup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1600" dirty="0"/>
          </a:p>
          <a:p>
            <a:pPr lvl="1"/>
            <a:r>
              <a:rPr lang="en-GB" sz="1200" dirty="0"/>
              <a:t>2RDD: At least one of the RDDs will not be shuffled. If both have the same </a:t>
            </a:r>
            <a:r>
              <a:rPr lang="en-GB" sz="1200" dirty="0" err="1"/>
              <a:t>partitioner</a:t>
            </a:r>
            <a:r>
              <a:rPr lang="en-GB" sz="1200" dirty="0"/>
              <a:t> and cached on the same server (</a:t>
            </a:r>
            <a:r>
              <a:rPr lang="en-GB" sz="1200" dirty="0" err="1"/>
              <a:t>eg</a:t>
            </a:r>
            <a:r>
              <a:rPr lang="en-GB" sz="1200" dirty="0"/>
              <a:t>. One was created from other using </a:t>
            </a:r>
            <a:r>
              <a:rPr lang="en-GB" sz="1200" dirty="0" err="1"/>
              <a:t>mapValues</a:t>
            </a:r>
            <a:r>
              <a:rPr lang="en-GB" sz="1200" dirty="0"/>
              <a:t>) then no shuffling will occur.</a:t>
            </a:r>
          </a:p>
          <a:p>
            <a:pPr lvl="2"/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cogroup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(), join(),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leftOuterJoin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rightOuterJoin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endParaRPr lang="en-GB" sz="1600" dirty="0"/>
          </a:p>
          <a:p>
            <a:pPr marL="273050" lvl="1" indent="-273050">
              <a:buBlip>
                <a:blip r:embed="rId3"/>
              </a:buBlip>
            </a:pPr>
            <a:r>
              <a:rPr lang="en-GB" dirty="0">
                <a:cs typeface="ＭＳ Ｐゴシック" charset="0"/>
              </a:rPr>
              <a:t>Operations That Affect Partitioning</a:t>
            </a:r>
          </a:p>
          <a:p>
            <a:pPr lvl="1"/>
            <a:r>
              <a:rPr lang="en-GB" sz="1200" dirty="0"/>
              <a:t>if you call 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map() </a:t>
            </a:r>
            <a:r>
              <a:rPr lang="en-GB" sz="1200" dirty="0"/>
              <a:t>on a hash-partitioned RDD of key/value pairs, the function passed to 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map() </a:t>
            </a:r>
            <a:r>
              <a:rPr lang="en-GB" sz="1200" dirty="0"/>
              <a:t>can in theory change the key of each element, so the result will not have a </a:t>
            </a:r>
            <a:r>
              <a:rPr lang="en-GB" sz="1200" dirty="0" err="1"/>
              <a:t>partitioner</a:t>
            </a:r>
            <a:endParaRPr lang="en-GB" sz="1200" dirty="0"/>
          </a:p>
          <a:p>
            <a:pPr lvl="1"/>
            <a:r>
              <a:rPr lang="en-GB" sz="1200" dirty="0" smtClean="0"/>
              <a:t>So operations </a:t>
            </a:r>
            <a:r>
              <a:rPr lang="en-GB" sz="1200" dirty="0"/>
              <a:t>that result in a </a:t>
            </a:r>
            <a:r>
              <a:rPr lang="en-GB" sz="1200" dirty="0" err="1"/>
              <a:t>partitioner</a:t>
            </a:r>
            <a:r>
              <a:rPr lang="en-GB" sz="1200" dirty="0"/>
              <a:t> being set on the output RDD:</a:t>
            </a:r>
          </a:p>
          <a:p>
            <a:pPr lvl="2"/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cogroup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leftOuterJoin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rightOuterJoin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groupByKey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reduceByKey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GB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partitionBy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(), sort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r>
              <a:rPr lang="en-GB" sz="1200" dirty="0" smtClean="0">
                <a:cs typeface="Courier New" panose="02070309020205020404" pitchFamily="49" charset="0"/>
              </a:rPr>
              <a:t>if </a:t>
            </a:r>
            <a:r>
              <a:rPr lang="en-GB" sz="1200" dirty="0">
                <a:cs typeface="Courier New" panose="02070309020205020404" pitchFamily="49" charset="0"/>
              </a:rPr>
              <a:t>the parent RDD has a </a:t>
            </a:r>
            <a:r>
              <a:rPr lang="en-GB" sz="1200" dirty="0" err="1" smtClean="0">
                <a:cs typeface="Courier New" panose="02070309020205020404" pitchFamily="49" charset="0"/>
              </a:rPr>
              <a:t>partitioner</a:t>
            </a:r>
            <a:r>
              <a:rPr lang="en-GB" sz="1200" dirty="0">
                <a:cs typeface="Courier New" panose="02070309020205020404" pitchFamily="49" charset="0"/>
              </a:rPr>
              <a:t>: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mapValues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sz="1200" dirty="0" smtClean="0">
                <a:cs typeface="Courier New" panose="02070309020205020404" pitchFamily="49" charset="0"/>
              </a:rPr>
              <a:t>,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flatMapValues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(),filter()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Data </a:t>
            </a:r>
            <a:r>
              <a:rPr lang="es-ES" dirty="0" err="1" smtClean="0"/>
              <a:t>Partitioning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111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Spark can access </a:t>
            </a:r>
            <a:r>
              <a:rPr lang="en-GB" dirty="0" smtClean="0"/>
              <a:t>data used by Hadoop (S3, HDFS, Cassandra </a:t>
            </a:r>
            <a:r>
              <a:rPr lang="en-GB" dirty="0" err="1" smtClean="0"/>
              <a:t>Hbase</a:t>
            </a:r>
            <a:r>
              <a:rPr lang="en-GB" dirty="0" smtClean="0"/>
              <a:t>, etc…) and local </a:t>
            </a:r>
            <a:r>
              <a:rPr lang="en-GB" dirty="0" err="1" smtClean="0"/>
              <a:t>filesystem</a:t>
            </a:r>
            <a:endParaRPr lang="en-GB" dirty="0" smtClean="0"/>
          </a:p>
          <a:p>
            <a:r>
              <a:rPr lang="es-ES" dirty="0" err="1" smtClean="0"/>
              <a:t>Common</a:t>
            </a:r>
            <a:r>
              <a:rPr lang="es-ES" dirty="0" smtClean="0"/>
              <a:t> </a:t>
            </a:r>
            <a:r>
              <a:rPr lang="es-ES" dirty="0" err="1" smtClean="0"/>
              <a:t>supported</a:t>
            </a:r>
            <a:r>
              <a:rPr lang="es-ES" dirty="0" smtClean="0"/>
              <a:t> file </a:t>
            </a:r>
            <a:r>
              <a:rPr lang="es-ES" dirty="0" err="1" smtClean="0"/>
              <a:t>formats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Loading</a:t>
            </a:r>
            <a:r>
              <a:rPr lang="es-ES" dirty="0" smtClean="0"/>
              <a:t> and </a:t>
            </a:r>
            <a:r>
              <a:rPr lang="es-ES" dirty="0" err="1" smtClean="0"/>
              <a:t>saving</a:t>
            </a:r>
            <a:r>
              <a:rPr lang="es-ES" dirty="0" smtClean="0"/>
              <a:t>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44</a:t>
            </a:fld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137420"/>
            <a:ext cx="6456490" cy="294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7365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s-ES" sz="3500" dirty="0" smtClean="0"/>
              <a:t>Text Files</a:t>
            </a:r>
          </a:p>
          <a:p>
            <a:pPr marL="400050" lvl="1" indent="0">
              <a:buNone/>
            </a:pPr>
            <a:r>
              <a:rPr lang="en-GB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GB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("file:///home/holden/repos/spark/README.md</a:t>
            </a:r>
            <a:r>
              <a:rPr lang="en-GB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GB" sz="25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3050" lvl="1" indent="-273050">
              <a:buBlip>
                <a:blip r:embed="rId2"/>
              </a:buBlip>
            </a:pPr>
            <a:r>
              <a:rPr lang="es-ES" sz="3500" dirty="0" err="1">
                <a:cs typeface="ＭＳ Ｐゴシック" charset="0"/>
              </a:rPr>
              <a:t>Multiples</a:t>
            </a:r>
            <a:r>
              <a:rPr lang="es-ES" sz="3500" dirty="0">
                <a:cs typeface="ＭＳ Ｐゴシック" charset="0"/>
              </a:rPr>
              <a:t> Files (in </a:t>
            </a:r>
            <a:r>
              <a:rPr lang="es-ES" sz="3500" dirty="0" err="1">
                <a:cs typeface="ＭＳ Ｐゴシック" charset="0"/>
              </a:rPr>
              <a:t>pair</a:t>
            </a:r>
            <a:r>
              <a:rPr lang="es-ES" sz="3500" dirty="0">
                <a:cs typeface="ＭＳ Ｐゴシック" charset="0"/>
              </a:rPr>
              <a:t> RDD, </a:t>
            </a:r>
            <a:r>
              <a:rPr lang="es-ES" sz="3500" dirty="0" err="1">
                <a:cs typeface="ＭＳ Ｐゴシック" charset="0"/>
              </a:rPr>
              <a:t>key</a:t>
            </a:r>
            <a:r>
              <a:rPr lang="es-ES" sz="3500" dirty="0">
                <a:cs typeface="ＭＳ Ｐゴシック" charset="0"/>
              </a:rPr>
              <a:t> </a:t>
            </a:r>
            <a:r>
              <a:rPr lang="es-ES" sz="3500" dirty="0" err="1">
                <a:cs typeface="ＭＳ Ｐゴシック" charset="0"/>
              </a:rPr>
              <a:t>name</a:t>
            </a:r>
            <a:r>
              <a:rPr lang="es-ES" sz="3500" dirty="0">
                <a:cs typeface="ＭＳ Ｐゴシック" charset="0"/>
              </a:rPr>
              <a:t> of file)</a:t>
            </a:r>
          </a:p>
          <a:p>
            <a:pPr lvl="1"/>
            <a:r>
              <a:rPr lang="es-ES" sz="3000" dirty="0" err="1" smtClean="0"/>
              <a:t>Support</a:t>
            </a:r>
            <a:r>
              <a:rPr lang="es-ES" sz="3000" dirty="0" smtClean="0"/>
              <a:t> </a:t>
            </a:r>
            <a:r>
              <a:rPr lang="es-ES" sz="3000" dirty="0" err="1" smtClean="0"/>
              <a:t>directories</a:t>
            </a:r>
            <a:r>
              <a:rPr lang="es-ES" sz="3000" dirty="0" smtClean="0"/>
              <a:t> &amp; </a:t>
            </a:r>
            <a:r>
              <a:rPr lang="es-ES" sz="3000" dirty="0" err="1" smtClean="0"/>
              <a:t>wildcards</a:t>
            </a:r>
            <a:endParaRPr lang="es-ES" sz="3000" dirty="0" smtClean="0"/>
          </a:p>
          <a:p>
            <a:pPr lvl="1"/>
            <a:r>
              <a:rPr lang="es-ES" sz="3000" dirty="0" err="1" smtClean="0"/>
              <a:t>Average</a:t>
            </a:r>
            <a:r>
              <a:rPr lang="es-ES" sz="3000" dirty="0" smtClean="0"/>
              <a:t> </a:t>
            </a:r>
            <a:r>
              <a:rPr lang="es-ES" sz="3000" dirty="0" err="1" smtClean="0"/>
              <a:t>value</a:t>
            </a:r>
            <a:r>
              <a:rPr lang="es-ES" sz="3000" dirty="0" smtClean="0"/>
              <a:t> per file</a:t>
            </a:r>
          </a:p>
          <a:p>
            <a:pPr marL="800100" lvl="2" indent="0">
              <a:buNone/>
            </a:pPr>
            <a:r>
              <a:rPr lang="en-GB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sc.wholeTextFiles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("file:///home/holden/salesFiles")</a:t>
            </a:r>
          </a:p>
          <a:p>
            <a:pPr marL="800100" lvl="2" indent="0">
              <a:buNone/>
            </a:pPr>
            <a:r>
              <a:rPr lang="en-GB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result 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input.mapValues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{y 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</a:p>
          <a:p>
            <a:pPr marL="1257300" lvl="3" indent="0">
              <a:buNone/>
            </a:pPr>
            <a:r>
              <a:rPr lang="en-GB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y.split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(" ").map(x 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x.toDouble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257300" lvl="3" indent="0">
              <a:buNone/>
            </a:pPr>
            <a:r>
              <a:rPr lang="en-GB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nums.sum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GB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nums.size.toDouble</a:t>
            </a:r>
            <a:endParaRPr lang="en-GB" sz="2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2" indent="0">
              <a:buNone/>
            </a:pPr>
            <a:r>
              <a:rPr lang="en-GB" sz="2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273050" lvl="1" indent="-273050">
              <a:buBlip>
                <a:blip r:embed="rId2"/>
              </a:buBlip>
            </a:pPr>
            <a:r>
              <a:rPr lang="en-GB" sz="3500" dirty="0">
                <a:cs typeface="ＭＳ Ｐゴシック" charset="0"/>
              </a:rPr>
              <a:t>Loading CSV with </a:t>
            </a:r>
            <a:r>
              <a:rPr lang="en-GB" sz="3500" dirty="0" err="1">
                <a:cs typeface="ＭＳ Ｐゴシック" charset="0"/>
              </a:rPr>
              <a:t>textFile</a:t>
            </a:r>
            <a:r>
              <a:rPr lang="en-GB" sz="3500" dirty="0">
                <a:cs typeface="ＭＳ Ｐゴシック" charset="0"/>
              </a:rPr>
              <a:t>() in Scala and </a:t>
            </a:r>
            <a:r>
              <a:rPr lang="en-GB" sz="3500" dirty="0" err="1">
                <a:cs typeface="ＭＳ Ｐゴシック" charset="0"/>
              </a:rPr>
              <a:t>opencsv</a:t>
            </a:r>
            <a:r>
              <a:rPr lang="en-GB" sz="3500" dirty="0">
                <a:cs typeface="ＭＳ Ｐゴシック" charset="0"/>
              </a:rPr>
              <a:t> Library</a:t>
            </a:r>
          </a:p>
          <a:p>
            <a:pPr lvl="1"/>
            <a:r>
              <a:rPr lang="es-ES" sz="3000" dirty="0"/>
              <a:t>No </a:t>
            </a:r>
            <a:r>
              <a:rPr lang="es-ES" sz="3000" dirty="0" err="1"/>
              <a:t>newline</a:t>
            </a:r>
            <a:r>
              <a:rPr lang="es-ES" sz="3000" dirty="0"/>
              <a:t> </a:t>
            </a:r>
            <a:r>
              <a:rPr lang="es-ES" sz="3000" dirty="0" err="1"/>
              <a:t>inside</a:t>
            </a:r>
            <a:r>
              <a:rPr lang="es-ES" sz="3000" dirty="0"/>
              <a:t> a </a:t>
            </a:r>
            <a:r>
              <a:rPr lang="es-ES" sz="3000" dirty="0" err="1"/>
              <a:t>field</a:t>
            </a:r>
            <a:endParaRPr lang="es-ES" sz="3000" dirty="0"/>
          </a:p>
          <a:p>
            <a:pPr marL="800100" lvl="2" indent="0">
              <a:buNone/>
            </a:pP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java.io.StringReader</a:t>
            </a:r>
            <a:endParaRPr lang="en-GB" sz="25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2" indent="0">
              <a:buNone/>
            </a:pP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au.com.bytecode.opencsv.CSVReader</a:t>
            </a:r>
            <a:endParaRPr lang="en-GB" sz="25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2" indent="0">
              <a:buNone/>
            </a:pP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800100" lvl="2" indent="0">
              <a:buNone/>
            </a:pPr>
            <a:r>
              <a:rPr lang="en-GB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inputFile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00100" lvl="2" indent="0">
              <a:buNone/>
            </a:pPr>
            <a:r>
              <a:rPr lang="en-GB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result 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input.map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{ line 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</a:p>
          <a:p>
            <a:pPr marL="800100" lvl="2" indent="0">
              <a:buNone/>
            </a:pPr>
            <a:r>
              <a:rPr lang="en-GB" sz="25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5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25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reader 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lang="en-GB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CSVReader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GB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StringReader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(line));</a:t>
            </a:r>
          </a:p>
          <a:p>
            <a:pPr marL="800100" lvl="2" indent="0">
              <a:buNone/>
            </a:pPr>
            <a:r>
              <a:rPr lang="en-GB" sz="2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reader.readNext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800100" lvl="2" indent="0">
              <a:buNone/>
            </a:pPr>
            <a:r>
              <a:rPr lang="en-GB" sz="2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r>
              <a:rPr lang="es-ES" sz="3000" dirty="0"/>
              <a:t>New </a:t>
            </a:r>
            <a:r>
              <a:rPr lang="es-ES" sz="3000" dirty="0" err="1"/>
              <a:t>lines</a:t>
            </a:r>
            <a:r>
              <a:rPr lang="es-ES" sz="3000" dirty="0"/>
              <a:t> </a:t>
            </a:r>
            <a:r>
              <a:rPr lang="es-ES" sz="3000" dirty="0" err="1"/>
              <a:t>inside</a:t>
            </a:r>
            <a:r>
              <a:rPr lang="es-ES" sz="3000" dirty="0"/>
              <a:t> a </a:t>
            </a:r>
            <a:r>
              <a:rPr lang="es-ES" sz="3000" dirty="0" err="1"/>
              <a:t>field</a:t>
            </a:r>
            <a:endParaRPr lang="es-ES" sz="3000" dirty="0"/>
          </a:p>
          <a:p>
            <a:pPr marL="800100" lvl="2" indent="0">
              <a:buNone/>
            </a:pP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 class Person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(name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favoriteAnimal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00100" lvl="2" indent="0">
              <a:buNone/>
            </a:pPr>
            <a:r>
              <a:rPr lang="en-GB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sc.wholeTextFiles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inputFile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00100" lvl="2" indent="0">
              <a:buNone/>
            </a:pPr>
            <a:r>
              <a:rPr lang="en-GB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result 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input.flatMap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 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, txt) 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</a:p>
          <a:p>
            <a:pPr marL="800100" lvl="2" indent="0">
              <a:buNone/>
            </a:pPr>
            <a:r>
              <a:rPr lang="en-GB" sz="25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5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25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reader 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lang="en-GB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CSVReader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GB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StringReader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(txt));</a:t>
            </a:r>
          </a:p>
          <a:p>
            <a:pPr marL="800100" lvl="2" indent="0">
              <a:buNone/>
            </a:pPr>
            <a:r>
              <a:rPr lang="en-GB" sz="2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reader.readAll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().map(x </a:t>
            </a:r>
            <a:r>
              <a:rPr lang="en-GB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 Person</a:t>
            </a: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(x(0), x(1)))</a:t>
            </a:r>
          </a:p>
          <a:p>
            <a:pPr marL="800100" lvl="2" indent="0">
              <a:buNone/>
            </a:pPr>
            <a:r>
              <a:rPr lang="en-GB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2500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lvl="2" indent="-342900"/>
            <a:endParaRPr lang="es-E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Loading</a:t>
            </a:r>
            <a:r>
              <a:rPr lang="es-ES" dirty="0" smtClean="0"/>
              <a:t> and </a:t>
            </a:r>
            <a:r>
              <a:rPr lang="es-ES" dirty="0" err="1" smtClean="0"/>
              <a:t>saving</a:t>
            </a:r>
            <a:r>
              <a:rPr lang="es-ES" dirty="0" smtClean="0"/>
              <a:t>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2392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Saving</a:t>
            </a:r>
            <a:r>
              <a:rPr lang="es-ES" dirty="0" smtClean="0"/>
              <a:t> RDD as a </a:t>
            </a:r>
            <a:r>
              <a:rPr lang="es-ES" dirty="0" err="1" smtClean="0"/>
              <a:t>text</a:t>
            </a:r>
            <a:r>
              <a:rPr lang="es-ES" dirty="0" smtClean="0"/>
              <a:t> file</a:t>
            </a:r>
          </a:p>
          <a:p>
            <a:pPr marL="400050" lvl="1" indent="0">
              <a:buNone/>
            </a:pP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result.saveAsTextFile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outputFile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dirty="0" smtClean="0"/>
              <a:t>CVS: Write </a:t>
            </a:r>
            <a:r>
              <a:rPr lang="en-GB" dirty="0"/>
              <a:t>a function that converts the fields to </a:t>
            </a:r>
            <a:r>
              <a:rPr lang="en-GB" dirty="0" smtClean="0"/>
              <a:t>given positions </a:t>
            </a:r>
            <a:r>
              <a:rPr lang="en-GB" dirty="0"/>
              <a:t>in an </a:t>
            </a:r>
            <a:r>
              <a:rPr lang="en-GB" dirty="0" smtClean="0"/>
              <a:t>comma separated line and save as text file.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Loading</a:t>
            </a:r>
            <a:r>
              <a:rPr lang="es-ES" dirty="0" smtClean="0"/>
              <a:t> and </a:t>
            </a:r>
            <a:r>
              <a:rPr lang="es-ES" dirty="0" err="1" smtClean="0"/>
              <a:t>saving</a:t>
            </a:r>
            <a:r>
              <a:rPr lang="es-ES" dirty="0" smtClean="0"/>
              <a:t> </a:t>
            </a:r>
            <a:r>
              <a:rPr lang="es-ES" dirty="0"/>
              <a:t>d</a:t>
            </a:r>
            <a:r>
              <a:rPr lang="es-ES" dirty="0" smtClean="0"/>
              <a:t>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592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Sequence</a:t>
            </a:r>
            <a:r>
              <a:rPr lang="es-ES" dirty="0" smtClean="0"/>
              <a:t> Files</a:t>
            </a:r>
          </a:p>
          <a:p>
            <a:pPr lvl="1"/>
            <a:r>
              <a:rPr lang="es-ES" dirty="0" smtClean="0"/>
              <a:t>Flat files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key</a:t>
            </a:r>
            <a:r>
              <a:rPr lang="es-ES" dirty="0" smtClean="0"/>
              <a:t>/</a:t>
            </a:r>
            <a:r>
              <a:rPr lang="es-ES" dirty="0" err="1" smtClean="0"/>
              <a:t>value</a:t>
            </a:r>
            <a:r>
              <a:rPr lang="es-ES" dirty="0" smtClean="0"/>
              <a:t> </a:t>
            </a:r>
            <a:r>
              <a:rPr lang="es-ES" dirty="0" err="1" smtClean="0"/>
              <a:t>pairs</a:t>
            </a:r>
            <a:endParaRPr lang="es-ES" dirty="0" smtClean="0"/>
          </a:p>
          <a:p>
            <a:pPr lvl="1"/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sync</a:t>
            </a:r>
            <a:r>
              <a:rPr lang="es-ES" dirty="0" smtClean="0"/>
              <a:t> </a:t>
            </a:r>
            <a:r>
              <a:rPr lang="es-ES" dirty="0" err="1" smtClean="0"/>
              <a:t>markers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allow</a:t>
            </a:r>
            <a:r>
              <a:rPr lang="es-ES" dirty="0" smtClean="0"/>
              <a:t> </a:t>
            </a:r>
            <a:r>
              <a:rPr lang="es-ES" dirty="0" err="1" smtClean="0"/>
              <a:t>Spark</a:t>
            </a:r>
            <a:r>
              <a:rPr lang="es-ES" dirty="0" smtClean="0"/>
              <a:t> </a:t>
            </a:r>
            <a:r>
              <a:rPr lang="es-ES" dirty="0" err="1" smtClean="0"/>
              <a:t>read</a:t>
            </a:r>
            <a:r>
              <a:rPr lang="es-ES" dirty="0" smtClean="0"/>
              <a:t> </a:t>
            </a:r>
            <a:r>
              <a:rPr lang="es-ES" dirty="0" err="1" smtClean="0"/>
              <a:t>SequenceFiles</a:t>
            </a:r>
            <a:r>
              <a:rPr lang="es-ES" dirty="0" smtClean="0"/>
              <a:t> in </a:t>
            </a:r>
            <a:r>
              <a:rPr lang="es-ES" dirty="0" err="1" smtClean="0"/>
              <a:t>parallel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multiples</a:t>
            </a:r>
            <a:r>
              <a:rPr lang="es-ES" dirty="0" smtClean="0"/>
              <a:t> </a:t>
            </a:r>
            <a:r>
              <a:rPr lang="es-ES" dirty="0" err="1" smtClean="0"/>
              <a:t>nodes</a:t>
            </a:r>
            <a:endParaRPr lang="es-ES" dirty="0" smtClean="0"/>
          </a:p>
          <a:p>
            <a:pPr lvl="1"/>
            <a:r>
              <a:rPr lang="es-ES" dirty="0" err="1" smtClean="0"/>
              <a:t>Consists</a:t>
            </a:r>
            <a:r>
              <a:rPr lang="es-ES" dirty="0" smtClean="0"/>
              <a:t> of </a:t>
            </a:r>
            <a:r>
              <a:rPr lang="es-ES" dirty="0" err="1" smtClean="0"/>
              <a:t>elements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implement</a:t>
            </a:r>
            <a:r>
              <a:rPr lang="es-ES" dirty="0" smtClean="0"/>
              <a:t> </a:t>
            </a:r>
            <a:r>
              <a:rPr lang="es-ES" dirty="0" err="1" smtClean="0"/>
              <a:t>Hadoop’s</a:t>
            </a:r>
            <a:r>
              <a:rPr lang="es-ES" dirty="0" smtClean="0"/>
              <a:t> </a:t>
            </a:r>
            <a:r>
              <a:rPr lang="es-ES" dirty="0" err="1" smtClean="0"/>
              <a:t>Writable</a:t>
            </a:r>
            <a:r>
              <a:rPr lang="es-ES" dirty="0" smtClean="0"/>
              <a:t> Interface </a:t>
            </a:r>
            <a:r>
              <a:rPr lang="es-ES" dirty="0" err="1" smtClean="0"/>
              <a:t>Like</a:t>
            </a:r>
            <a:r>
              <a:rPr lang="es-ES" dirty="0" smtClean="0"/>
              <a:t> </a:t>
            </a:r>
            <a:r>
              <a:rPr lang="es-ES" dirty="0" err="1" smtClean="0"/>
              <a:t>IntWritable</a:t>
            </a:r>
            <a:r>
              <a:rPr lang="es-ES" dirty="0" smtClean="0"/>
              <a:t>, Text …</a:t>
            </a:r>
          </a:p>
          <a:p>
            <a:pPr lvl="1"/>
            <a:r>
              <a:rPr lang="es-ES" dirty="0" err="1"/>
              <a:t>Add</a:t>
            </a:r>
            <a:r>
              <a:rPr lang="es-ES" dirty="0"/>
              <a:t> </a:t>
            </a:r>
            <a:r>
              <a:rPr lang="es-ES" dirty="0" err="1"/>
              <a:t>dependencies</a:t>
            </a:r>
            <a:r>
              <a:rPr lang="es-ES" dirty="0"/>
              <a:t> of </a:t>
            </a:r>
            <a:r>
              <a:rPr lang="es-ES" dirty="0" err="1"/>
              <a:t>hadoop</a:t>
            </a:r>
            <a:r>
              <a:rPr lang="es-ES" dirty="0"/>
              <a:t> to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sbt</a:t>
            </a:r>
            <a:r>
              <a:rPr lang="es-ES" dirty="0"/>
              <a:t> </a:t>
            </a:r>
            <a:r>
              <a:rPr lang="es-ES" dirty="0" err="1" smtClean="0"/>
              <a:t>project</a:t>
            </a:r>
            <a:endParaRPr lang="es-ES" dirty="0" smtClean="0"/>
          </a:p>
          <a:p>
            <a:pPr lvl="1"/>
            <a:r>
              <a:rPr lang="es-ES" dirty="0" err="1" smtClean="0"/>
              <a:t>Always</a:t>
            </a:r>
            <a:r>
              <a:rPr lang="es-ES" dirty="0" smtClean="0"/>
              <a:t> </a:t>
            </a:r>
            <a:r>
              <a:rPr lang="es-ES" dirty="0" err="1" smtClean="0"/>
              <a:t>map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loading</a:t>
            </a:r>
            <a:r>
              <a:rPr lang="es-ES" dirty="0" smtClean="0"/>
              <a:t> to </a:t>
            </a:r>
            <a:r>
              <a:rPr lang="es-ES" dirty="0" err="1" smtClean="0"/>
              <a:t>Scala</a:t>
            </a:r>
            <a:r>
              <a:rPr lang="es-ES" dirty="0" smtClean="0"/>
              <a:t> </a:t>
            </a:r>
            <a:r>
              <a:rPr lang="es-ES" dirty="0" err="1" smtClean="0"/>
              <a:t>types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doing</a:t>
            </a:r>
            <a:r>
              <a:rPr lang="es-ES" dirty="0" smtClean="0"/>
              <a:t> </a:t>
            </a:r>
            <a:r>
              <a:rPr lang="es-ES" dirty="0" err="1" smtClean="0"/>
              <a:t>computation</a:t>
            </a:r>
            <a:r>
              <a:rPr lang="es-ES" dirty="0" smtClean="0"/>
              <a:t> (</a:t>
            </a:r>
            <a:r>
              <a:rPr lang="es-ES" dirty="0" err="1" smtClean="0"/>
              <a:t>many</a:t>
            </a:r>
            <a:r>
              <a:rPr lang="es-ES" dirty="0" smtClean="0"/>
              <a:t> </a:t>
            </a:r>
            <a:r>
              <a:rPr lang="es-ES" dirty="0" err="1" smtClean="0"/>
              <a:t>Hadoop</a:t>
            </a:r>
            <a:r>
              <a:rPr lang="es-ES" dirty="0" smtClean="0"/>
              <a:t> </a:t>
            </a:r>
            <a:r>
              <a:rPr lang="es-ES" dirty="0" err="1" smtClean="0"/>
              <a:t>Writables</a:t>
            </a:r>
            <a:r>
              <a:rPr lang="es-ES" dirty="0" smtClean="0"/>
              <a:t> do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implement</a:t>
            </a:r>
            <a:r>
              <a:rPr lang="es-ES" dirty="0" smtClean="0"/>
              <a:t> </a:t>
            </a:r>
            <a:r>
              <a:rPr lang="en-GB" dirty="0" err="1" smtClean="0"/>
              <a:t>java.io.Serializable</a:t>
            </a:r>
            <a:r>
              <a:rPr lang="es-ES" dirty="0" smtClean="0"/>
              <a:t> )</a:t>
            </a:r>
          </a:p>
          <a:p>
            <a:pPr marL="857250" lvl="2" indent="0">
              <a:buNone/>
            </a:pPr>
            <a:r>
              <a:rPr lang="en-GB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sc.sequenceFile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inFile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classOf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classOf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IntWritable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]).</a:t>
            </a:r>
          </a:p>
          <a:p>
            <a:pPr marL="857250" lvl="2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map{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(x, y)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x.toString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y.get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())}</a:t>
            </a:r>
          </a:p>
          <a:p>
            <a:pPr lvl="1"/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/>
              <a:t>use </a:t>
            </a:r>
            <a:r>
              <a:rPr lang="en-GB" dirty="0" err="1" smtClean="0"/>
              <a:t>sequenceFile</a:t>
            </a:r>
            <a:r>
              <a:rPr lang="en-GB" dirty="0" smtClean="0"/>
              <a:t>[Key</a:t>
            </a:r>
            <a:r>
              <a:rPr lang="en-GB" dirty="0"/>
              <a:t>, Value](path</a:t>
            </a:r>
            <a:r>
              <a:rPr lang="en-GB" dirty="0" smtClean="0"/>
              <a:t>) that returns native Scala types</a:t>
            </a:r>
          </a:p>
          <a:p>
            <a:pPr lvl="1"/>
            <a:r>
              <a:rPr lang="es-ES" dirty="0" err="1" smtClean="0"/>
              <a:t>Saving</a:t>
            </a:r>
            <a:r>
              <a:rPr lang="es-ES" dirty="0" smtClean="0"/>
              <a:t> </a:t>
            </a:r>
            <a:r>
              <a:rPr lang="es-ES" dirty="0" err="1" smtClean="0"/>
              <a:t>sequenceFile</a:t>
            </a:r>
            <a:endParaRPr lang="es-ES" dirty="0"/>
          </a:p>
          <a:p>
            <a:pPr marL="857250" lvl="2" indent="0">
              <a:buNone/>
            </a:pP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sc.parallelize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(("Panda", 3), ("Kay", 6), ("Snail", 2)))</a:t>
            </a:r>
          </a:p>
          <a:p>
            <a:pPr marL="857250" lvl="2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data.saveAsSequenceFile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outputFile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Loading</a:t>
            </a:r>
            <a:r>
              <a:rPr lang="es-ES" dirty="0" smtClean="0"/>
              <a:t> and </a:t>
            </a:r>
            <a:r>
              <a:rPr lang="es-ES" dirty="0" err="1" smtClean="0"/>
              <a:t>saving</a:t>
            </a:r>
            <a:r>
              <a:rPr lang="es-ES" dirty="0" smtClean="0"/>
              <a:t>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693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Spark</a:t>
            </a:r>
            <a:r>
              <a:rPr lang="es-ES" dirty="0" smtClean="0"/>
              <a:t> </a:t>
            </a:r>
            <a:r>
              <a:rPr lang="es-ES" dirty="0" err="1" smtClean="0"/>
              <a:t>also</a:t>
            </a:r>
            <a:r>
              <a:rPr lang="es-ES" dirty="0" smtClean="0"/>
              <a:t> can </a:t>
            </a:r>
            <a:r>
              <a:rPr lang="es-ES" dirty="0" err="1" smtClean="0"/>
              <a:t>interact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Hadoop</a:t>
            </a:r>
            <a:r>
              <a:rPr lang="es-ES" dirty="0" smtClean="0"/>
              <a:t> input and output </a:t>
            </a:r>
            <a:r>
              <a:rPr lang="es-ES" dirty="0" err="1" smtClean="0"/>
              <a:t>formats</a:t>
            </a:r>
            <a:endParaRPr lang="es-ES" dirty="0" smtClean="0"/>
          </a:p>
          <a:p>
            <a:r>
              <a:rPr lang="es-ES" dirty="0" err="1" smtClean="0"/>
              <a:t>Example</a:t>
            </a:r>
            <a:r>
              <a:rPr lang="es-ES" dirty="0" smtClean="0"/>
              <a:t> </a:t>
            </a:r>
            <a:r>
              <a:rPr lang="es-ES" dirty="0" err="1" smtClean="0"/>
              <a:t>loading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new </a:t>
            </a:r>
            <a:r>
              <a:rPr lang="en-GB" dirty="0" err="1" smtClean="0"/>
              <a:t>KeyValueTextInputFormat</a:t>
            </a:r>
            <a:r>
              <a:rPr lang="en-GB" dirty="0"/>
              <a:t> </a:t>
            </a:r>
            <a:r>
              <a:rPr lang="en-GB" dirty="0" smtClean="0"/>
              <a:t>for reading key/value data from text files</a:t>
            </a:r>
          </a:p>
          <a:p>
            <a:pPr marL="400050" lvl="1" indent="0">
              <a:buNone/>
            </a:pP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sc.newAPIHadoopFile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KeyValueTextInputFormat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inputFile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).map{</a:t>
            </a:r>
          </a:p>
          <a:p>
            <a:pPr marL="400050" lvl="1" indent="0">
              <a:buNone/>
            </a:pP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(x, y) 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x.toString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y.toString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buNone/>
            </a:pP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273050" lvl="1" indent="-273050">
              <a:buBlip>
                <a:blip r:embed="rId2"/>
              </a:buBlip>
            </a:pPr>
            <a:r>
              <a:rPr lang="es-ES" dirty="0" err="1">
                <a:cs typeface="ＭＳ Ｐゴシック" charset="0"/>
              </a:rPr>
              <a:t>Example</a:t>
            </a:r>
            <a:r>
              <a:rPr lang="es-ES" dirty="0">
                <a:cs typeface="ＭＳ Ｐゴシック" charset="0"/>
              </a:rPr>
              <a:t> </a:t>
            </a:r>
            <a:r>
              <a:rPr lang="es-ES" dirty="0" err="1">
                <a:cs typeface="ＭＳ Ｐゴシック" charset="0"/>
              </a:rPr>
              <a:t>saving</a:t>
            </a:r>
            <a:r>
              <a:rPr lang="es-ES" dirty="0">
                <a:cs typeface="ＭＳ Ｐゴシック" charset="0"/>
              </a:rPr>
              <a:t> </a:t>
            </a:r>
            <a:r>
              <a:rPr lang="es-ES" dirty="0" err="1">
                <a:cs typeface="ＭＳ Ｐゴシック" charset="0"/>
              </a:rPr>
              <a:t>with</a:t>
            </a:r>
            <a:r>
              <a:rPr lang="es-ES" dirty="0">
                <a:cs typeface="ＭＳ Ｐゴシック" charset="0"/>
              </a:rPr>
              <a:t> a </a:t>
            </a:r>
            <a:r>
              <a:rPr lang="es-ES" dirty="0" err="1">
                <a:cs typeface="ＭＳ Ｐゴシック" charset="0"/>
              </a:rPr>
              <a:t>sequence</a:t>
            </a:r>
            <a:r>
              <a:rPr lang="es-ES" dirty="0">
                <a:cs typeface="ＭＳ Ｐゴシック" charset="0"/>
              </a:rPr>
              <a:t> file output </a:t>
            </a:r>
            <a:r>
              <a:rPr lang="es-ES" dirty="0" err="1">
                <a:cs typeface="ＭＳ Ｐゴシック" charset="0"/>
              </a:rPr>
              <a:t>format</a:t>
            </a:r>
            <a:endParaRPr lang="es-ES" dirty="0">
              <a:cs typeface="ＭＳ Ｐゴシック" charset="0"/>
            </a:endParaRPr>
          </a:p>
          <a:p>
            <a:pPr marL="400050" lvl="1" indent="0">
              <a:buNone/>
            </a:pP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result.</a:t>
            </a:r>
            <a:r>
              <a:rPr lang="en-GB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saveAsNewAPIHadoopFile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Text.class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IntWritable.class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SequenceFileOutputFormat.class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Loading</a:t>
            </a:r>
            <a:r>
              <a:rPr lang="es-ES" dirty="0" smtClean="0"/>
              <a:t> and </a:t>
            </a:r>
            <a:r>
              <a:rPr lang="es-ES" dirty="0" err="1" smtClean="0"/>
              <a:t>saving</a:t>
            </a:r>
            <a:r>
              <a:rPr lang="es-ES" dirty="0" smtClean="0"/>
              <a:t>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694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Filesystems</a:t>
            </a:r>
            <a:endParaRPr lang="es-ES" dirty="0" smtClean="0"/>
          </a:p>
          <a:p>
            <a:r>
              <a:rPr lang="es-ES" dirty="0" smtClean="0"/>
              <a:t>Local </a:t>
            </a:r>
            <a:r>
              <a:rPr lang="es-ES" dirty="0" err="1" smtClean="0"/>
              <a:t>filesystem</a:t>
            </a:r>
            <a:r>
              <a:rPr lang="es-ES" dirty="0" smtClean="0"/>
              <a:t>: </a:t>
            </a:r>
          </a:p>
          <a:p>
            <a:pPr lvl="1"/>
            <a:r>
              <a:rPr lang="en-GB" dirty="0" smtClean="0"/>
              <a:t>requires </a:t>
            </a:r>
            <a:r>
              <a:rPr lang="en-GB" dirty="0"/>
              <a:t>that the </a:t>
            </a:r>
            <a:r>
              <a:rPr lang="en-GB" dirty="0" smtClean="0"/>
              <a:t>files are </a:t>
            </a:r>
            <a:r>
              <a:rPr lang="en-GB" dirty="0"/>
              <a:t>available at the same path on all nodes in your cluster</a:t>
            </a:r>
            <a:r>
              <a:rPr lang="en-GB" dirty="0" smtClean="0"/>
              <a:t>. If not load locally on the driver and then parallelize</a:t>
            </a:r>
          </a:p>
          <a:p>
            <a:pPr marL="457200" lvl="1" indent="0">
              <a:buNone/>
            </a:pPr>
            <a:r>
              <a:rPr lang="en-GB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rdd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(“file:///home/holden/happypandas.txt”)</a:t>
            </a:r>
          </a:p>
          <a:p>
            <a:r>
              <a:rPr lang="es-ES" dirty="0"/>
              <a:t>Amazon S3</a:t>
            </a:r>
            <a:r>
              <a:rPr lang="es-ES" dirty="0" smtClean="0"/>
              <a:t>:</a:t>
            </a:r>
          </a:p>
          <a:p>
            <a:pPr lvl="1"/>
            <a:r>
              <a:rPr lang="es-ES" dirty="0" smtClean="0"/>
              <a:t>Set </a:t>
            </a:r>
            <a:r>
              <a:rPr lang="en-GB" dirty="0"/>
              <a:t>AWS_ACCESS_KEY_ID </a:t>
            </a:r>
            <a:r>
              <a:rPr lang="en-GB" dirty="0" smtClean="0"/>
              <a:t>and AWS_SECRET_ACCESS_KEY </a:t>
            </a:r>
            <a:r>
              <a:rPr lang="en-GB" dirty="0"/>
              <a:t>environment </a:t>
            </a:r>
            <a:r>
              <a:rPr lang="en-GB" dirty="0" smtClean="0"/>
              <a:t>variables in each worker</a:t>
            </a:r>
          </a:p>
          <a:p>
            <a:pPr lvl="1"/>
            <a:r>
              <a:rPr lang="es-ES" dirty="0" err="1" smtClean="0"/>
              <a:t>Fast</a:t>
            </a:r>
            <a:r>
              <a:rPr lang="es-ES" dirty="0" smtClean="0"/>
              <a:t>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nodes</a:t>
            </a:r>
            <a:r>
              <a:rPr lang="es-ES" dirty="0" smtClean="0"/>
              <a:t> are in EC2</a:t>
            </a:r>
            <a:endParaRPr lang="en-GB" dirty="0" smtClean="0"/>
          </a:p>
          <a:p>
            <a:pPr marL="457200" lvl="1" indent="0">
              <a:buNone/>
            </a:pPr>
            <a:r>
              <a:rPr lang="en-GB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rdd</a:t>
            </a:r>
            <a:r>
              <a:rPr lang="en-GB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GB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(“s3n://</a:t>
            </a:r>
            <a:r>
              <a:rPr lang="en-GB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bucket/</a:t>
            </a:r>
            <a:r>
              <a:rPr lang="en-GB" sz="1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pathwithin</a:t>
            </a:r>
            <a:r>
              <a:rPr lang="en-GB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-bucket”)</a:t>
            </a:r>
            <a:endParaRPr lang="es-E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/>
              <a:t>HDFS</a:t>
            </a:r>
          </a:p>
          <a:p>
            <a:pPr lvl="1"/>
            <a:r>
              <a:rPr lang="es-ES" dirty="0" err="1"/>
              <a:t>Take</a:t>
            </a:r>
            <a:r>
              <a:rPr lang="es-ES" dirty="0"/>
              <a:t> </a:t>
            </a:r>
            <a:r>
              <a:rPr lang="es-ES" dirty="0" err="1"/>
              <a:t>advantage</a:t>
            </a:r>
            <a:r>
              <a:rPr lang="es-ES" dirty="0"/>
              <a:t> of </a:t>
            </a:r>
            <a:r>
              <a:rPr lang="es-ES" dirty="0" err="1"/>
              <a:t>this</a:t>
            </a:r>
            <a:r>
              <a:rPr lang="es-ES" dirty="0"/>
              <a:t> data </a:t>
            </a:r>
            <a:r>
              <a:rPr lang="es-ES" dirty="0" err="1"/>
              <a:t>locality</a:t>
            </a:r>
            <a:r>
              <a:rPr lang="es-ES" dirty="0"/>
              <a:t> to </a:t>
            </a:r>
            <a:r>
              <a:rPr lang="es-ES" dirty="0" err="1"/>
              <a:t>avoid</a:t>
            </a:r>
            <a:r>
              <a:rPr lang="es-ES" dirty="0"/>
              <a:t> </a:t>
            </a:r>
            <a:r>
              <a:rPr lang="es-ES" dirty="0" err="1"/>
              <a:t>network</a:t>
            </a:r>
            <a:r>
              <a:rPr lang="es-ES" dirty="0"/>
              <a:t> </a:t>
            </a:r>
            <a:r>
              <a:rPr lang="es-ES" dirty="0" err="1" smtClean="0"/>
              <a:t>overhead</a:t>
            </a:r>
            <a:endParaRPr lang="es-ES" dirty="0" smtClean="0"/>
          </a:p>
          <a:p>
            <a:pPr marL="457200" lvl="1" indent="0">
              <a:buNone/>
            </a:pPr>
            <a:r>
              <a:rPr lang="en-GB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rdd</a:t>
            </a:r>
            <a:r>
              <a:rPr lang="en-GB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GB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GB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hdfs</a:t>
            </a:r>
            <a:r>
              <a:rPr lang="en-GB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GB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master:port</a:t>
            </a:r>
            <a:r>
              <a:rPr lang="en-GB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/path”)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s-ES" dirty="0"/>
          </a:p>
          <a:p>
            <a:pPr marL="457200" lvl="1" indent="0">
              <a:buNone/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Loading</a:t>
            </a:r>
            <a:r>
              <a:rPr lang="es-ES" dirty="0" smtClean="0"/>
              <a:t> and </a:t>
            </a:r>
            <a:r>
              <a:rPr lang="es-ES" dirty="0" err="1" smtClean="0"/>
              <a:t>saving</a:t>
            </a:r>
            <a:r>
              <a:rPr lang="es-ES" dirty="0" smtClean="0"/>
              <a:t>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829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Apache Spark is a cluster computing platform designed to be </a:t>
            </a:r>
            <a:r>
              <a:rPr lang="en-GB" i="1" dirty="0"/>
              <a:t>fast </a:t>
            </a:r>
            <a:r>
              <a:rPr lang="en-GB" dirty="0"/>
              <a:t>and </a:t>
            </a:r>
            <a:r>
              <a:rPr lang="en-GB" i="1" dirty="0" err="1"/>
              <a:t>generalpurpose</a:t>
            </a:r>
            <a:r>
              <a:rPr lang="en-GB" dirty="0" smtClean="0"/>
              <a:t>.</a:t>
            </a:r>
          </a:p>
          <a:p>
            <a:r>
              <a:rPr lang="en-GB" dirty="0"/>
              <a:t>On the speed side, Spark extends the popular </a:t>
            </a:r>
            <a:r>
              <a:rPr lang="en-GB" dirty="0" err="1"/>
              <a:t>MapReduce</a:t>
            </a:r>
            <a:r>
              <a:rPr lang="en-GB" dirty="0"/>
              <a:t> model to efficiently </a:t>
            </a:r>
            <a:r>
              <a:rPr lang="en-GB" dirty="0" smtClean="0"/>
              <a:t>support more </a:t>
            </a:r>
            <a:r>
              <a:rPr lang="en-GB" dirty="0"/>
              <a:t>types of computations, including interactive queries and stream processing</a:t>
            </a:r>
            <a:r>
              <a:rPr lang="en-GB" dirty="0" smtClean="0"/>
              <a:t>.</a:t>
            </a:r>
          </a:p>
          <a:p>
            <a:r>
              <a:rPr lang="en-GB" dirty="0"/>
              <a:t>On the generality side, Spark is designed to cover a wide range of workloads that </a:t>
            </a:r>
            <a:r>
              <a:rPr lang="en-GB" dirty="0" smtClean="0"/>
              <a:t>previously required </a:t>
            </a:r>
            <a:r>
              <a:rPr lang="en-GB" dirty="0"/>
              <a:t>separate distributed systems, including batch applications, </a:t>
            </a:r>
            <a:r>
              <a:rPr lang="en-GB" dirty="0" smtClean="0"/>
              <a:t>iterative algorithms</a:t>
            </a:r>
            <a:r>
              <a:rPr lang="en-GB" dirty="0"/>
              <a:t>, interactive queries, and </a:t>
            </a:r>
            <a:r>
              <a:rPr lang="en-GB" dirty="0" smtClean="0"/>
              <a:t>streaming</a:t>
            </a:r>
            <a:endParaRPr lang="en-GB" dirty="0"/>
          </a:p>
          <a:p>
            <a:r>
              <a:rPr lang="en-GB" dirty="0"/>
              <a:t>Spark is designed to be highly accessible, offering simple APIs in Python, Java, </a:t>
            </a:r>
            <a:r>
              <a:rPr lang="en-GB" dirty="0" smtClean="0"/>
              <a:t>Scala, R and SQL</a:t>
            </a:r>
          </a:p>
          <a:p>
            <a:r>
              <a:rPr lang="en-GB" dirty="0"/>
              <a:t>Spark can run in Hadoop clusters and access any Hadoop </a:t>
            </a:r>
            <a:r>
              <a:rPr lang="en-GB" dirty="0" err="1" smtClean="0"/>
              <a:t>datasource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What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Apache </a:t>
            </a:r>
            <a:r>
              <a:rPr lang="es-ES" dirty="0" err="1" smtClean="0"/>
              <a:t>Spark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123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b="1" dirty="0" err="1" smtClean="0"/>
              <a:t>Spark</a:t>
            </a:r>
            <a:r>
              <a:rPr lang="es-ES" b="1" dirty="0" smtClean="0"/>
              <a:t> SQL </a:t>
            </a:r>
            <a:r>
              <a:rPr lang="es-ES" dirty="0" err="1" smtClean="0"/>
              <a:t>ready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working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structured</a:t>
            </a:r>
            <a:r>
              <a:rPr lang="es-ES" dirty="0" smtClean="0"/>
              <a:t> data in a </a:t>
            </a:r>
            <a:r>
              <a:rPr lang="es-ES" dirty="0" err="1" smtClean="0"/>
              <a:t>relational</a:t>
            </a:r>
            <a:r>
              <a:rPr lang="es-ES" dirty="0" smtClean="0"/>
              <a:t> </a:t>
            </a:r>
            <a:r>
              <a:rPr lang="es-ES" dirty="0" err="1" smtClean="0"/>
              <a:t>way</a:t>
            </a:r>
            <a:r>
              <a:rPr lang="es-ES" dirty="0" smtClean="0"/>
              <a:t> has </a:t>
            </a:r>
            <a:r>
              <a:rPr lang="es-ES" dirty="0" err="1" smtClean="0"/>
              <a:t>its</a:t>
            </a:r>
            <a:r>
              <a:rPr lang="es-ES" dirty="0"/>
              <a:t> </a:t>
            </a:r>
            <a:r>
              <a:rPr lang="es-ES" dirty="0" err="1" smtClean="0"/>
              <a:t>own</a:t>
            </a:r>
            <a:r>
              <a:rPr lang="es-ES" dirty="0" smtClean="0"/>
              <a:t> </a:t>
            </a:r>
            <a:r>
              <a:rPr lang="es-ES" dirty="0" err="1" smtClean="0"/>
              <a:t>context</a:t>
            </a:r>
            <a:r>
              <a:rPr lang="es-ES" dirty="0" smtClean="0"/>
              <a:t> (</a:t>
            </a:r>
            <a:r>
              <a:rPr lang="es-ES" dirty="0" err="1" smtClean="0"/>
              <a:t>see</a:t>
            </a:r>
            <a:r>
              <a:rPr lang="es-ES" dirty="0" smtClean="0"/>
              <a:t> </a:t>
            </a:r>
            <a:r>
              <a:rPr lang="es-ES" dirty="0" err="1" smtClean="0"/>
              <a:t>later</a:t>
            </a:r>
            <a:r>
              <a:rPr lang="es-ES" dirty="0" smtClean="0"/>
              <a:t>)</a:t>
            </a:r>
          </a:p>
          <a:p>
            <a:r>
              <a:rPr lang="es-ES" dirty="0" smtClean="0"/>
              <a:t>Can load </a:t>
            </a:r>
            <a:r>
              <a:rPr lang="es-ES" b="1" dirty="0" err="1" smtClean="0"/>
              <a:t>Hive</a:t>
            </a:r>
            <a:r>
              <a:rPr lang="es-ES" b="1" dirty="0" smtClean="0"/>
              <a:t> </a:t>
            </a:r>
            <a:r>
              <a:rPr lang="es-ES" b="1" dirty="0" err="1" smtClean="0"/>
              <a:t>tables</a:t>
            </a:r>
            <a:r>
              <a:rPr lang="es-ES" b="1" dirty="0" smtClean="0"/>
              <a:t> </a:t>
            </a:r>
            <a:r>
              <a:rPr lang="es-ES" dirty="0" smtClean="0"/>
              <a:t>(SQL </a:t>
            </a:r>
            <a:r>
              <a:rPr lang="es-ES" dirty="0" err="1" smtClean="0"/>
              <a:t>like</a:t>
            </a:r>
            <a:r>
              <a:rPr lang="es-ES" dirty="0" smtClean="0"/>
              <a:t> </a:t>
            </a:r>
            <a:r>
              <a:rPr lang="es-ES" dirty="0" err="1" smtClean="0"/>
              <a:t>abstraction</a:t>
            </a:r>
            <a:r>
              <a:rPr lang="es-ES" dirty="0" smtClean="0"/>
              <a:t> </a:t>
            </a:r>
            <a:r>
              <a:rPr lang="es-ES" dirty="0" err="1" smtClean="0"/>
              <a:t>over</a:t>
            </a:r>
            <a:r>
              <a:rPr lang="es-ES" dirty="0" smtClean="0"/>
              <a:t> </a:t>
            </a:r>
            <a:r>
              <a:rPr lang="es-ES" dirty="0" err="1" smtClean="0"/>
              <a:t>Hadoop</a:t>
            </a:r>
            <a:r>
              <a:rPr lang="es-ES" dirty="0" smtClean="0"/>
              <a:t> </a:t>
            </a:r>
            <a:r>
              <a:rPr lang="es-ES" dirty="0" err="1" smtClean="0"/>
              <a:t>map</a:t>
            </a:r>
            <a:r>
              <a:rPr lang="es-ES" dirty="0" smtClean="0"/>
              <a:t>-reduce)</a:t>
            </a:r>
          </a:p>
          <a:p>
            <a:pPr lvl="1"/>
            <a:r>
              <a:rPr lang="es-ES" dirty="0" err="1" smtClean="0"/>
              <a:t>Copy</a:t>
            </a:r>
            <a:r>
              <a:rPr lang="es-ES" dirty="0" smtClean="0"/>
              <a:t> hive-site.xml to </a:t>
            </a:r>
            <a:r>
              <a:rPr lang="es-ES" dirty="0" err="1" smtClean="0"/>
              <a:t>Spark</a:t>
            </a:r>
            <a:r>
              <a:rPr lang="es-ES" dirty="0" smtClean="0"/>
              <a:t> </a:t>
            </a:r>
            <a:r>
              <a:rPr lang="es-ES" dirty="0" err="1" smtClean="0"/>
              <a:t>conf</a:t>
            </a:r>
            <a:r>
              <a:rPr lang="es-ES" dirty="0" smtClean="0"/>
              <a:t> </a:t>
            </a:r>
            <a:r>
              <a:rPr lang="es-ES" dirty="0" err="1" smtClean="0"/>
              <a:t>directory</a:t>
            </a:r>
            <a:endParaRPr lang="es-ES" dirty="0" smtClean="0"/>
          </a:p>
          <a:p>
            <a:pPr lvl="1"/>
            <a:r>
              <a:rPr lang="es-ES" dirty="0" smtClean="0"/>
              <a:t>And use </a:t>
            </a:r>
            <a:r>
              <a:rPr lang="es-ES" dirty="0" err="1" smtClean="0"/>
              <a:t>HiveContext</a:t>
            </a:r>
            <a:r>
              <a:rPr lang="es-ES" dirty="0" smtClean="0"/>
              <a:t> </a:t>
            </a:r>
            <a:r>
              <a:rPr lang="es-ES" dirty="0" err="1" smtClean="0"/>
              <a:t>wich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a </a:t>
            </a:r>
            <a:r>
              <a:rPr lang="es-ES" dirty="0" err="1" smtClean="0"/>
              <a:t>specialization</a:t>
            </a:r>
            <a:r>
              <a:rPr lang="es-ES" dirty="0" smtClean="0"/>
              <a:t> of </a:t>
            </a:r>
            <a:r>
              <a:rPr lang="es-ES" dirty="0" err="1" smtClean="0"/>
              <a:t>SQLContext</a:t>
            </a:r>
            <a:endParaRPr lang="es-ES" dirty="0" smtClean="0"/>
          </a:p>
          <a:p>
            <a:pPr marL="800100" lvl="2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org.apache.spark.sql.hive.HiveContext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2" indent="0">
              <a:buNone/>
            </a:pP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hiveCtx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HiveContext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00100" lvl="2" indent="0">
              <a:buNone/>
            </a:pP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rows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hiveCtx.sql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("SELECT name, age FROM users")</a:t>
            </a:r>
          </a:p>
          <a:p>
            <a:pPr marL="800100" lvl="2" indent="0">
              <a:buNone/>
            </a:pP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rows.first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00100" lvl="2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firstRow.getString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(0)) </a:t>
            </a:r>
            <a:r>
              <a:rPr lang="en-GB" i="1" dirty="0">
                <a:latin typeface="Courier New" panose="02070309020205020404" pitchFamily="49" charset="0"/>
                <a:cs typeface="Courier New" panose="02070309020205020404" pitchFamily="49" charset="0"/>
              </a:rPr>
              <a:t>// Field 0 is the name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Loading</a:t>
            </a:r>
            <a:r>
              <a:rPr lang="es-ES" dirty="0" smtClean="0"/>
              <a:t> and </a:t>
            </a:r>
            <a:r>
              <a:rPr lang="es-ES" dirty="0" err="1" smtClean="0"/>
              <a:t>saving</a:t>
            </a:r>
            <a:r>
              <a:rPr lang="es-ES" dirty="0" smtClean="0"/>
              <a:t>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77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1" y="908720"/>
            <a:ext cx="8296274" cy="5522244"/>
          </a:xfrm>
        </p:spPr>
        <p:txBody>
          <a:bodyPr>
            <a:normAutofit fontScale="25000" lnSpcReduction="20000"/>
          </a:bodyPr>
          <a:lstStyle/>
          <a:p>
            <a:r>
              <a:rPr lang="es-ES" sz="5600" dirty="0" err="1" smtClean="0"/>
              <a:t>Loading</a:t>
            </a:r>
            <a:r>
              <a:rPr lang="es-ES" sz="5600" dirty="0" smtClean="0"/>
              <a:t> data </a:t>
            </a:r>
            <a:r>
              <a:rPr lang="es-ES" sz="5600" dirty="0" err="1" smtClean="0"/>
              <a:t>from</a:t>
            </a:r>
            <a:r>
              <a:rPr lang="es-ES" sz="5600" dirty="0" smtClean="0"/>
              <a:t> a </a:t>
            </a:r>
            <a:r>
              <a:rPr lang="es-ES" sz="5600" dirty="0" err="1" smtClean="0"/>
              <a:t>database</a:t>
            </a:r>
            <a:endParaRPr lang="es-ES" sz="5600" dirty="0" smtClean="0"/>
          </a:p>
          <a:p>
            <a:pPr marL="400050" lvl="1" indent="0">
              <a:buNone/>
            </a:pPr>
            <a:r>
              <a:rPr lang="en-GB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createConnection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00050" lvl="1" indent="0">
              <a:buNone/>
            </a:pPr>
            <a:r>
              <a:rPr lang="en-GB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.forName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com.mysql.jdbc.Driver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").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newInstance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00050" lvl="1" indent="0">
              <a:buNone/>
            </a:pPr>
            <a:r>
              <a:rPr lang="en-GB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DriverManager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.getConnection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jdbc:mysql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://localhost/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test?user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holden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400050" lvl="1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00050" lvl="1" indent="0">
              <a:buNone/>
            </a:pPr>
            <a:r>
              <a:rPr lang="en-GB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extractValues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(r</a:t>
            </a:r>
            <a:r>
              <a:rPr lang="en-GB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ResultSet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GB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00050" lvl="1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r.getInt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(1),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r.getString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(2))</a:t>
            </a:r>
          </a:p>
          <a:p>
            <a:pPr marL="400050" lvl="1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00050" lvl="1" indent="0">
              <a:buNone/>
            </a:pPr>
            <a:r>
              <a:rPr lang="en-GB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GB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lang="en-GB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JdbcRDD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400050" lvl="1" indent="0">
              <a:buNone/>
            </a:pP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createConnection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, "SELECT * FROM panda WHERE </a:t>
            </a:r>
            <a:r>
              <a:rPr lang="en-GB" sz="4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&lt;= id AND id &lt;= </a:t>
            </a:r>
            <a:r>
              <a:rPr lang="en-GB" sz="4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400050" lvl="1" indent="0">
              <a:buNone/>
            </a:pP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lowerBound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4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upperBound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4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numPartitions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2,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mapRow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extractValues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buNone/>
            </a:pP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data.collect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en-GB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s-ES" sz="4000" dirty="0" smtClean="0"/>
          </a:p>
          <a:p>
            <a:pPr marL="273050" lvl="1" indent="-273050">
              <a:buBlip>
                <a:blip r:embed="rId2"/>
              </a:buBlip>
            </a:pPr>
            <a:r>
              <a:rPr lang="es-ES" sz="5600" dirty="0" err="1">
                <a:cs typeface="ＭＳ Ｐゴシック" charset="0"/>
              </a:rPr>
              <a:t>Saving</a:t>
            </a:r>
            <a:r>
              <a:rPr lang="es-ES" sz="5600" dirty="0">
                <a:cs typeface="ＭＳ Ｐゴシック" charset="0"/>
              </a:rPr>
              <a:t> data to a </a:t>
            </a:r>
            <a:r>
              <a:rPr lang="es-ES" sz="5600" dirty="0" err="1">
                <a:cs typeface="ＭＳ Ｐゴシック" charset="0"/>
              </a:rPr>
              <a:t>database</a:t>
            </a:r>
            <a:r>
              <a:rPr lang="es-ES" sz="5600" dirty="0">
                <a:cs typeface="ＭＳ Ｐゴシック" charset="0"/>
              </a:rPr>
              <a:t> (</a:t>
            </a:r>
            <a:r>
              <a:rPr lang="es-ES" sz="5600" dirty="0" err="1">
                <a:cs typeface="ＭＳ Ｐゴシック" charset="0"/>
              </a:rPr>
              <a:t>using</a:t>
            </a:r>
            <a:r>
              <a:rPr lang="es-ES" sz="5600" dirty="0">
                <a:cs typeface="ＭＳ Ｐゴシック" charset="0"/>
              </a:rPr>
              <a:t> </a:t>
            </a:r>
            <a:r>
              <a:rPr lang="es-ES" sz="5600" dirty="0" err="1">
                <a:cs typeface="ＭＳ Ｐゴシック" charset="0"/>
              </a:rPr>
              <a:t>Hadoop</a:t>
            </a:r>
            <a:r>
              <a:rPr lang="es-ES" sz="5600" dirty="0">
                <a:cs typeface="ＭＳ Ｐゴシック" charset="0"/>
              </a:rPr>
              <a:t> </a:t>
            </a:r>
            <a:r>
              <a:rPr lang="es-ES" sz="5600" dirty="0" err="1">
                <a:cs typeface="ＭＳ Ｐゴシック" charset="0"/>
              </a:rPr>
              <a:t>DBOutputFormat</a:t>
            </a:r>
            <a:r>
              <a:rPr lang="es-ES" sz="5600" dirty="0">
                <a:cs typeface="ＭＳ Ｐゴシック" charset="0"/>
              </a:rPr>
              <a:t>)</a:t>
            </a:r>
          </a:p>
          <a:p>
            <a:pPr marL="400050" lvl="2" indent="0">
              <a:buNone/>
            </a:pP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records =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data.map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(e =&gt; (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catRecord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(e._1, e._2), null))</a:t>
            </a:r>
          </a:p>
          <a:p>
            <a:pPr marL="400050" lvl="2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= "table"</a:t>
            </a:r>
          </a:p>
          <a:p>
            <a:pPr marL="400050" lvl="2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fields = Array("name", "age")</a:t>
            </a:r>
          </a:p>
          <a:p>
            <a:pPr marL="400050" lvl="2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jobConf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JobConf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00050" lvl="2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DBConfiguration.configureDB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jobConf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com.mysql.jdbc.Driver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jdbc:mysql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://localhost/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test?user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holden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400050" lvl="2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DBOutputFormat.setOutput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jobConf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, fields:_*)</a:t>
            </a:r>
          </a:p>
          <a:p>
            <a:pPr marL="400050" lvl="2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records.saveAsHadoopDataset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jobConf</a:t>
            </a:r>
            <a:r>
              <a:rPr lang="en-GB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2" indent="0">
              <a:buNone/>
            </a:pPr>
            <a:r>
              <a:rPr lang="es-E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</a:p>
          <a:p>
            <a:pPr marL="400050" lvl="2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case class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catRecord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(name: String, age: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) extends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DBWritable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400050" lvl="2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override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write(s: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PreparedStatement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400050" lvl="2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s.setString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(1, name)</a:t>
            </a:r>
          </a:p>
          <a:p>
            <a:pPr marL="400050" lvl="2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s.setInt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(2, age)</a:t>
            </a:r>
          </a:p>
          <a:p>
            <a:pPr marL="400050" lvl="2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400050" lvl="2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override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readFields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(r: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ResultSet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) = {</a:t>
            </a:r>
          </a:p>
          <a:p>
            <a:pPr marL="400050" lvl="2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// blank since only used for writing</a:t>
            </a:r>
          </a:p>
          <a:p>
            <a:pPr marL="400050" lvl="2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400050" lvl="2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Loading</a:t>
            </a:r>
            <a:r>
              <a:rPr lang="es-ES" dirty="0" smtClean="0"/>
              <a:t> and </a:t>
            </a:r>
            <a:r>
              <a:rPr lang="es-ES" dirty="0" err="1" smtClean="0"/>
              <a:t>saving</a:t>
            </a:r>
            <a:r>
              <a:rPr lang="es-ES" dirty="0" smtClean="0"/>
              <a:t>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381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Functions</a:t>
            </a:r>
            <a:r>
              <a:rPr lang="es-ES" dirty="0" smtClean="0"/>
              <a:t> (</a:t>
            </a:r>
            <a:r>
              <a:rPr lang="es-ES" dirty="0" err="1" smtClean="0"/>
              <a:t>map</a:t>
            </a:r>
            <a:r>
              <a:rPr lang="es-ES" dirty="0" smtClean="0"/>
              <a:t>, </a:t>
            </a:r>
            <a:r>
              <a:rPr lang="es-ES" dirty="0" err="1" smtClean="0"/>
              <a:t>filter</a:t>
            </a:r>
            <a:r>
              <a:rPr lang="es-ES" dirty="0" smtClean="0"/>
              <a:t>,…) can use variables </a:t>
            </a:r>
            <a:r>
              <a:rPr lang="es-ES" dirty="0" err="1" smtClean="0"/>
              <a:t>defined</a:t>
            </a:r>
            <a:r>
              <a:rPr lang="es-ES" dirty="0" smtClean="0"/>
              <a:t> </a:t>
            </a:r>
            <a:r>
              <a:rPr lang="es-ES" dirty="0" err="1" smtClean="0"/>
              <a:t>outside</a:t>
            </a:r>
            <a:r>
              <a:rPr lang="es-ES" dirty="0" smtClean="0"/>
              <a:t> </a:t>
            </a:r>
            <a:r>
              <a:rPr lang="es-ES" dirty="0" err="1" smtClean="0"/>
              <a:t>them</a:t>
            </a:r>
            <a:r>
              <a:rPr lang="es-ES" dirty="0" smtClean="0"/>
              <a:t> in </a:t>
            </a:r>
            <a:r>
              <a:rPr lang="es-ES" dirty="0" err="1" smtClean="0"/>
              <a:t>the</a:t>
            </a:r>
            <a:r>
              <a:rPr lang="es-ES" dirty="0" smtClean="0"/>
              <a:t> driver </a:t>
            </a:r>
            <a:r>
              <a:rPr lang="es-ES" dirty="0" err="1" smtClean="0"/>
              <a:t>program</a:t>
            </a:r>
            <a:endParaRPr lang="es-ES" dirty="0" smtClean="0"/>
          </a:p>
          <a:p>
            <a:r>
              <a:rPr lang="es-ES" dirty="0" err="1" smtClean="0"/>
              <a:t>But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task</a:t>
            </a:r>
            <a:r>
              <a:rPr lang="es-ES" dirty="0" smtClean="0"/>
              <a:t> </a:t>
            </a:r>
            <a:r>
              <a:rPr lang="es-ES" dirty="0" err="1" smtClean="0"/>
              <a:t>running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cluster</a:t>
            </a:r>
            <a:r>
              <a:rPr lang="es-ES" dirty="0" smtClean="0"/>
              <a:t> </a:t>
            </a:r>
            <a:r>
              <a:rPr lang="es-ES" dirty="0" err="1" smtClean="0"/>
              <a:t>gets</a:t>
            </a:r>
            <a:r>
              <a:rPr lang="es-ES" dirty="0" smtClean="0"/>
              <a:t> a new </a:t>
            </a:r>
            <a:r>
              <a:rPr lang="es-ES" dirty="0" err="1" smtClean="0"/>
              <a:t>copy</a:t>
            </a:r>
            <a:r>
              <a:rPr lang="es-ES" dirty="0" smtClean="0"/>
              <a:t> of </a:t>
            </a:r>
            <a:r>
              <a:rPr lang="es-ES" dirty="0" err="1" smtClean="0"/>
              <a:t>each</a:t>
            </a:r>
            <a:r>
              <a:rPr lang="es-ES" dirty="0" smtClean="0"/>
              <a:t> variable</a:t>
            </a:r>
          </a:p>
          <a:p>
            <a:r>
              <a:rPr lang="es-ES" dirty="0" err="1" smtClean="0"/>
              <a:t>Updates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thes</a:t>
            </a:r>
            <a:r>
              <a:rPr lang="es-ES" dirty="0" smtClean="0"/>
              <a:t> copies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return</a:t>
            </a:r>
            <a:r>
              <a:rPr lang="es-ES" dirty="0" smtClean="0"/>
              <a:t> to driver</a:t>
            </a:r>
          </a:p>
          <a:p>
            <a:r>
              <a:rPr lang="es-ES" dirty="0" err="1" smtClean="0"/>
              <a:t>Accumulators</a:t>
            </a:r>
            <a:r>
              <a:rPr lang="es-ES" dirty="0" smtClean="0"/>
              <a:t> &amp; </a:t>
            </a:r>
            <a:r>
              <a:rPr lang="es-ES" dirty="0" err="1" smtClean="0"/>
              <a:t>Broadcast</a:t>
            </a:r>
            <a:r>
              <a:rPr lang="es-ES" dirty="0" smtClean="0"/>
              <a:t> variables relax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restriction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Agregation</a:t>
            </a:r>
            <a:r>
              <a:rPr lang="es-ES" dirty="0" smtClean="0"/>
              <a:t> and </a:t>
            </a:r>
            <a:r>
              <a:rPr lang="es-ES" dirty="0" err="1" smtClean="0"/>
              <a:t>broadcasts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Shared</a:t>
            </a:r>
            <a:r>
              <a:rPr lang="es-ES" dirty="0" smtClean="0"/>
              <a:t> Variables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480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2400" dirty="0" err="1" smtClean="0"/>
              <a:t>Acumulators</a:t>
            </a:r>
            <a:endParaRPr lang="es-ES" sz="1200" dirty="0" smtClean="0"/>
          </a:p>
          <a:p>
            <a:pPr lvl="1"/>
            <a:r>
              <a:rPr lang="es-ES" sz="2200" dirty="0" err="1" smtClean="0"/>
              <a:t>Agregation</a:t>
            </a:r>
            <a:r>
              <a:rPr lang="es-ES" sz="2200" dirty="0" smtClean="0"/>
              <a:t> </a:t>
            </a:r>
            <a:r>
              <a:rPr lang="es-ES" sz="2200" dirty="0" err="1" smtClean="0"/>
              <a:t>values</a:t>
            </a:r>
            <a:r>
              <a:rPr lang="es-ES" sz="2200" dirty="0" smtClean="0"/>
              <a:t> </a:t>
            </a:r>
            <a:r>
              <a:rPr lang="es-ES" sz="2200" dirty="0" err="1" smtClean="0"/>
              <a:t>from</a:t>
            </a:r>
            <a:r>
              <a:rPr lang="es-ES" sz="2200" dirty="0" smtClean="0"/>
              <a:t> </a:t>
            </a:r>
            <a:r>
              <a:rPr lang="es-ES" sz="2200" dirty="0" err="1" smtClean="0"/>
              <a:t>workers</a:t>
            </a:r>
            <a:r>
              <a:rPr lang="es-ES" sz="2200" dirty="0" smtClean="0"/>
              <a:t> to driver</a:t>
            </a:r>
          </a:p>
          <a:p>
            <a:pPr lvl="1"/>
            <a:r>
              <a:rPr lang="es-ES" sz="2200" dirty="0" err="1" smtClean="0"/>
              <a:t>For</a:t>
            </a:r>
            <a:r>
              <a:rPr lang="es-ES" sz="2200" dirty="0" smtClean="0"/>
              <a:t> </a:t>
            </a:r>
            <a:r>
              <a:rPr lang="es-ES" sz="2200" dirty="0" err="1"/>
              <a:t>e</a:t>
            </a:r>
            <a:r>
              <a:rPr lang="es-ES" sz="2200" dirty="0" err="1" smtClean="0"/>
              <a:t>xample</a:t>
            </a:r>
            <a:r>
              <a:rPr lang="es-ES" sz="2200" dirty="0" smtClean="0"/>
              <a:t> </a:t>
            </a:r>
            <a:r>
              <a:rPr lang="es-ES" sz="2200" dirty="0" err="1"/>
              <a:t>c</a:t>
            </a:r>
            <a:r>
              <a:rPr lang="es-ES" sz="2200" dirty="0" err="1" smtClean="0"/>
              <a:t>ount</a:t>
            </a:r>
            <a:r>
              <a:rPr lang="es-ES" sz="2200" dirty="0" smtClean="0"/>
              <a:t> </a:t>
            </a:r>
            <a:r>
              <a:rPr lang="es-ES" sz="2200" dirty="0" err="1" smtClean="0"/>
              <a:t>some</a:t>
            </a:r>
            <a:r>
              <a:rPr lang="es-ES" sz="2200" dirty="0" smtClean="0"/>
              <a:t> </a:t>
            </a:r>
            <a:r>
              <a:rPr lang="es-ES" sz="2200" dirty="0" err="1" smtClean="0"/>
              <a:t>kind</a:t>
            </a:r>
            <a:r>
              <a:rPr lang="es-ES" sz="2200" dirty="0" smtClean="0"/>
              <a:t> of </a:t>
            </a:r>
            <a:r>
              <a:rPr lang="es-ES" sz="2200" dirty="0" err="1" smtClean="0"/>
              <a:t>events</a:t>
            </a:r>
            <a:r>
              <a:rPr lang="es-ES" sz="2200" dirty="0" smtClean="0"/>
              <a:t> </a:t>
            </a:r>
            <a:r>
              <a:rPr lang="es-ES" sz="2200" dirty="0" err="1" smtClean="0"/>
              <a:t>during</a:t>
            </a:r>
            <a:r>
              <a:rPr lang="es-ES" sz="2200" dirty="0" smtClean="0"/>
              <a:t> </a:t>
            </a:r>
            <a:r>
              <a:rPr lang="es-ES" sz="2200" dirty="0" err="1" smtClean="0"/>
              <a:t>job</a:t>
            </a:r>
            <a:r>
              <a:rPr lang="es-ES" sz="2200" dirty="0" smtClean="0"/>
              <a:t> </a:t>
            </a:r>
            <a:r>
              <a:rPr lang="es-ES" sz="2200" dirty="0" err="1" smtClean="0"/>
              <a:t>execution</a:t>
            </a:r>
            <a:endParaRPr lang="es-ES" sz="2200" dirty="0" smtClean="0"/>
          </a:p>
          <a:p>
            <a:pPr lvl="1"/>
            <a:r>
              <a:rPr lang="es-ES" sz="2200" dirty="0" err="1" smtClean="0"/>
              <a:t>Accumulator</a:t>
            </a:r>
            <a:r>
              <a:rPr lang="es-ES" sz="2200" dirty="0" smtClean="0"/>
              <a:t> </a:t>
            </a:r>
            <a:r>
              <a:rPr lang="es-ES" sz="2200" dirty="0" err="1" smtClean="0"/>
              <a:t>empty</a:t>
            </a:r>
            <a:r>
              <a:rPr lang="es-ES" sz="2200" dirty="0" smtClean="0"/>
              <a:t> line </a:t>
            </a:r>
            <a:r>
              <a:rPr lang="es-ES" sz="2200" dirty="0" err="1" smtClean="0"/>
              <a:t>count</a:t>
            </a:r>
            <a:r>
              <a:rPr lang="es-ES" sz="2200" dirty="0" smtClean="0"/>
              <a:t> in </a:t>
            </a:r>
            <a:r>
              <a:rPr lang="es-ES" sz="2200" dirty="0" err="1" smtClean="0"/>
              <a:t>Scala</a:t>
            </a:r>
            <a:r>
              <a:rPr lang="es-ES" sz="2200" dirty="0" smtClean="0"/>
              <a:t>:</a:t>
            </a:r>
          </a:p>
          <a:p>
            <a:pPr marL="400050" lvl="1" indent="0">
              <a:buNone/>
            </a:pPr>
            <a:r>
              <a:rPr lang="en-GB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file 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("file.txt")</a:t>
            </a:r>
          </a:p>
          <a:p>
            <a:pPr marL="400050" lvl="1" indent="0">
              <a:buNone/>
            </a:pP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blankLines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sc.accumulator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(0)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an Accumulator[</a:t>
            </a:r>
            <a:r>
              <a:rPr lang="en-GB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] initialized to 0</a:t>
            </a:r>
          </a:p>
          <a:p>
            <a:pPr marL="400050" lvl="1" indent="0">
              <a:buNone/>
            </a:pP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callSigns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file.flatMap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(line 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00050" lvl="1" indent="0">
              <a:buNone/>
            </a:pP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(line == "") {</a:t>
            </a:r>
          </a:p>
          <a:p>
            <a:pPr marL="400050" lvl="1" indent="0"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blankLines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+= 1 </a:t>
            </a:r>
            <a:r>
              <a:rPr lang="en-GB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Add to the accumulator</a:t>
            </a:r>
          </a:p>
          <a:p>
            <a:pPr marL="400050" lvl="1" indent="0"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00050" lvl="1" indent="0"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line.split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(" ")</a:t>
            </a:r>
          </a:p>
          <a:p>
            <a:pPr marL="400050" lvl="1" indent="0"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400050" lvl="1" indent="0"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callSigns.saveAsTextFile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("output.txt")</a:t>
            </a:r>
          </a:p>
          <a:p>
            <a:pPr marL="400050" lvl="1" indent="0"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("Blank lines: " +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blankLines.value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Shared</a:t>
            </a:r>
            <a:r>
              <a:rPr lang="es-ES" dirty="0" smtClean="0"/>
              <a:t> variables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53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5508104" y="3787130"/>
            <a:ext cx="3563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we will see the right count only </a:t>
            </a:r>
            <a:r>
              <a:rPr lang="en-GB" sz="1600" i="1" dirty="0"/>
              <a:t>after </a:t>
            </a:r>
            <a:r>
              <a:rPr lang="en-GB" sz="1600" dirty="0" smtClean="0"/>
              <a:t>we run </a:t>
            </a:r>
            <a:r>
              <a:rPr lang="en-GB" sz="1600" dirty="0"/>
              <a:t>the </a:t>
            </a:r>
            <a:r>
              <a:rPr lang="en-GB" sz="1600" dirty="0" err="1"/>
              <a:t>saveAsTextFile</a:t>
            </a:r>
            <a:r>
              <a:rPr lang="en-GB" sz="1600" dirty="0"/>
              <a:t>() action, because the </a:t>
            </a:r>
            <a:r>
              <a:rPr lang="en-GB" sz="1600" dirty="0" smtClean="0"/>
              <a:t>transformation </a:t>
            </a:r>
            <a:r>
              <a:rPr lang="en-GB" sz="1600" dirty="0"/>
              <a:t>above it, map(), is </a:t>
            </a:r>
            <a:r>
              <a:rPr lang="en-GB" sz="1600" dirty="0" smtClean="0"/>
              <a:t>lazy</a:t>
            </a: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accumulators are </a:t>
            </a:r>
            <a:r>
              <a:rPr lang="en-GB" sz="1600" i="1" dirty="0"/>
              <a:t>write-only </a:t>
            </a:r>
            <a:r>
              <a:rPr lang="en-GB" sz="1600" dirty="0"/>
              <a:t>variables. This allows </a:t>
            </a:r>
            <a:r>
              <a:rPr lang="en-GB" sz="1600" dirty="0" smtClean="0"/>
              <a:t>accumulators to </a:t>
            </a:r>
            <a:r>
              <a:rPr lang="en-GB" sz="1600" dirty="0"/>
              <a:t>be implemented efficiently</a:t>
            </a:r>
          </a:p>
        </p:txBody>
      </p:sp>
    </p:spTree>
    <p:extLst>
      <p:ext uri="{BB962C8B-B14F-4D97-AF65-F5344CB8AC3E}">
        <p14:creationId xmlns:p14="http://schemas.microsoft.com/office/powerpoint/2010/main" val="197600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Accumulators</a:t>
            </a:r>
            <a:r>
              <a:rPr lang="es-ES" dirty="0" smtClean="0"/>
              <a:t> and </a:t>
            </a:r>
            <a:r>
              <a:rPr lang="es-ES" dirty="0" err="1" smtClean="0"/>
              <a:t>Fault</a:t>
            </a:r>
            <a:r>
              <a:rPr lang="es-ES" dirty="0" smtClean="0"/>
              <a:t> </a:t>
            </a:r>
            <a:r>
              <a:rPr lang="es-ES" dirty="0" err="1" smtClean="0"/>
              <a:t>tolerance</a:t>
            </a:r>
            <a:endParaRPr lang="es-ES" dirty="0" smtClean="0"/>
          </a:p>
          <a:p>
            <a:pPr lvl="1"/>
            <a:r>
              <a:rPr lang="es-ES" dirty="0" err="1" smtClean="0"/>
              <a:t>Same</a:t>
            </a:r>
            <a:r>
              <a:rPr lang="es-ES" dirty="0" smtClean="0"/>
              <a:t> </a:t>
            </a:r>
            <a:r>
              <a:rPr lang="es-ES" dirty="0" err="1" smtClean="0"/>
              <a:t>function</a:t>
            </a:r>
            <a:r>
              <a:rPr lang="es-ES" dirty="0" smtClean="0"/>
              <a:t> </a:t>
            </a:r>
            <a:r>
              <a:rPr lang="es-ES" dirty="0" err="1" smtClean="0"/>
              <a:t>may</a:t>
            </a:r>
            <a:r>
              <a:rPr lang="es-ES" dirty="0" smtClean="0"/>
              <a:t> run </a:t>
            </a:r>
            <a:r>
              <a:rPr lang="es-ES" dirty="0" err="1" smtClean="0"/>
              <a:t>mutiple</a:t>
            </a:r>
            <a:r>
              <a:rPr lang="es-ES" dirty="0" smtClean="0"/>
              <a:t> times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data:</a:t>
            </a:r>
          </a:p>
          <a:p>
            <a:pPr lvl="1"/>
            <a:r>
              <a:rPr lang="es-ES" dirty="0" err="1" smtClean="0"/>
              <a:t>If</a:t>
            </a:r>
            <a:r>
              <a:rPr lang="es-ES" dirty="0" smtClean="0"/>
              <a:t> a </a:t>
            </a:r>
            <a:r>
              <a:rPr lang="es-ES" dirty="0" err="1" smtClean="0"/>
              <a:t>operation</a:t>
            </a:r>
            <a:r>
              <a:rPr lang="es-ES" dirty="0" smtClean="0"/>
              <a:t> </a:t>
            </a:r>
            <a:r>
              <a:rPr lang="es-ES" dirty="0" err="1" smtClean="0"/>
              <a:t>crashes</a:t>
            </a:r>
            <a:r>
              <a:rPr lang="es-ES" dirty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a </a:t>
            </a:r>
            <a:r>
              <a:rPr lang="es-ES" dirty="0" err="1" smtClean="0"/>
              <a:t>node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slow</a:t>
            </a:r>
            <a:r>
              <a:rPr lang="es-ES" dirty="0" smtClean="0"/>
              <a:t> and a “</a:t>
            </a:r>
            <a:r>
              <a:rPr lang="es-ES" dirty="0" err="1" smtClean="0"/>
              <a:t>speculative</a:t>
            </a:r>
            <a:r>
              <a:rPr lang="es-ES" dirty="0" smtClean="0"/>
              <a:t>” </a:t>
            </a:r>
            <a:r>
              <a:rPr lang="es-ES" dirty="0" err="1" smtClean="0"/>
              <a:t>copy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task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launched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node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rebuilding</a:t>
            </a:r>
            <a:r>
              <a:rPr lang="es-ES" dirty="0" smtClean="0"/>
              <a:t> a </a:t>
            </a:r>
            <a:r>
              <a:rPr lang="es-ES" dirty="0" err="1" smtClean="0"/>
              <a:t>cached</a:t>
            </a:r>
            <a:r>
              <a:rPr lang="es-ES" dirty="0" smtClean="0"/>
              <a:t> </a:t>
            </a:r>
            <a:r>
              <a:rPr lang="es-ES" dirty="0" err="1" smtClean="0"/>
              <a:t>value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falls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 of </a:t>
            </a:r>
            <a:r>
              <a:rPr lang="es-ES" dirty="0" err="1" smtClean="0"/>
              <a:t>memory</a:t>
            </a:r>
            <a:endParaRPr lang="es-ES" dirty="0" smtClean="0"/>
          </a:p>
          <a:p>
            <a:pPr lvl="1"/>
            <a:r>
              <a:rPr lang="en-GB" dirty="0"/>
              <a:t>for accumulators used in actions, Spark applies each task’s update to each accumulator only once (can be used actions like </a:t>
            </a:r>
            <a:r>
              <a:rPr lang="en-GB" dirty="0" err="1"/>
              <a:t>foreach</a:t>
            </a:r>
            <a:r>
              <a:rPr lang="en-GB" dirty="0"/>
              <a:t>() and is OK)</a:t>
            </a:r>
          </a:p>
          <a:p>
            <a:pPr lvl="1"/>
            <a:r>
              <a:rPr lang="en-GB" dirty="0"/>
              <a:t>But for accumulators used in RDD transformations instead of actions, this guarantee does not exist (use only for debugging)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Shared</a:t>
            </a:r>
            <a:r>
              <a:rPr lang="es-ES" dirty="0" smtClean="0"/>
              <a:t> variables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38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i="1" dirty="0"/>
              <a:t>B</a:t>
            </a:r>
            <a:r>
              <a:rPr lang="en-GB" i="1" dirty="0" smtClean="0"/>
              <a:t>roadcast </a:t>
            </a:r>
            <a:r>
              <a:rPr lang="en-GB" i="1" dirty="0"/>
              <a:t>variables</a:t>
            </a:r>
            <a:r>
              <a:rPr lang="en-GB" dirty="0"/>
              <a:t>, allows the program </a:t>
            </a:r>
            <a:r>
              <a:rPr lang="en-GB" dirty="0" smtClean="0"/>
              <a:t>to efficiently </a:t>
            </a:r>
            <a:r>
              <a:rPr lang="en-GB" dirty="0"/>
              <a:t>send a large, read-only value to all the worker nodes for use in one or </a:t>
            </a:r>
            <a:r>
              <a:rPr lang="en-GB" dirty="0" smtClean="0"/>
              <a:t>more Spark operations</a:t>
            </a:r>
          </a:p>
          <a:p>
            <a:r>
              <a:rPr lang="es-ES" dirty="0" err="1" smtClean="0"/>
              <a:t>Like</a:t>
            </a:r>
            <a:r>
              <a:rPr lang="es-ES" dirty="0" smtClean="0"/>
              <a:t> </a:t>
            </a:r>
            <a:r>
              <a:rPr lang="es-ES" dirty="0" err="1" smtClean="0"/>
              <a:t>send</a:t>
            </a:r>
            <a:r>
              <a:rPr lang="es-ES" dirty="0" smtClean="0"/>
              <a:t> </a:t>
            </a:r>
            <a:r>
              <a:rPr lang="en-GB" dirty="0"/>
              <a:t>a large, read-only lookup table to all the </a:t>
            </a:r>
            <a:r>
              <a:rPr lang="en-GB" dirty="0" smtClean="0"/>
              <a:t>nodes</a:t>
            </a:r>
          </a:p>
          <a:p>
            <a:r>
              <a:rPr lang="es-ES" dirty="0" err="1" smtClean="0"/>
              <a:t>Sparks</a:t>
            </a:r>
            <a:r>
              <a:rPr lang="es-ES" dirty="0" smtClean="0"/>
              <a:t> </a:t>
            </a:r>
            <a:r>
              <a:rPr lang="es-ES" dirty="0" err="1" smtClean="0"/>
              <a:t>send</a:t>
            </a:r>
            <a:r>
              <a:rPr lang="es-ES" dirty="0" smtClean="0"/>
              <a:t> </a:t>
            </a:r>
            <a:r>
              <a:rPr lang="es-ES" dirty="0" err="1" smtClean="0"/>
              <a:t>all</a:t>
            </a:r>
            <a:r>
              <a:rPr lang="es-ES" dirty="0" smtClean="0"/>
              <a:t> variables in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clousures</a:t>
            </a:r>
            <a:r>
              <a:rPr lang="es-ES" dirty="0" smtClean="0"/>
              <a:t> to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worker</a:t>
            </a:r>
            <a:r>
              <a:rPr lang="es-ES" dirty="0" smtClean="0"/>
              <a:t> </a:t>
            </a:r>
            <a:r>
              <a:rPr lang="es-ES" dirty="0" err="1" smtClean="0"/>
              <a:t>nodes</a:t>
            </a:r>
            <a:r>
              <a:rPr lang="es-ES" dirty="0" smtClean="0"/>
              <a:t> </a:t>
            </a:r>
            <a:r>
              <a:rPr lang="es-ES" dirty="0" err="1" smtClean="0"/>
              <a:t>but</a:t>
            </a:r>
            <a:r>
              <a:rPr lang="es-ES" dirty="0"/>
              <a:t> </a:t>
            </a:r>
            <a:r>
              <a:rPr lang="es-ES" dirty="0" smtClean="0"/>
              <a:t>can be </a:t>
            </a:r>
            <a:r>
              <a:rPr lang="es-ES" dirty="0" err="1" smtClean="0"/>
              <a:t>inefficent</a:t>
            </a:r>
            <a:r>
              <a:rPr lang="es-ES" dirty="0" smtClean="0"/>
              <a:t>:</a:t>
            </a:r>
          </a:p>
          <a:p>
            <a:pPr lvl="1"/>
            <a:r>
              <a:rPr lang="en-GB" dirty="0" smtClean="0"/>
              <a:t>The default </a:t>
            </a:r>
            <a:r>
              <a:rPr lang="en-GB" dirty="0"/>
              <a:t>task launching mechanism is optimized for small task </a:t>
            </a:r>
            <a:r>
              <a:rPr lang="en-GB" dirty="0" smtClean="0"/>
              <a:t>sizes</a:t>
            </a:r>
          </a:p>
          <a:p>
            <a:pPr lvl="1"/>
            <a:r>
              <a:rPr lang="en-GB" dirty="0" smtClean="0"/>
              <a:t>You might</a:t>
            </a:r>
            <a:r>
              <a:rPr lang="en-GB" dirty="0"/>
              <a:t>, in fact, use the same variable in </a:t>
            </a:r>
            <a:r>
              <a:rPr lang="en-GB" i="1" dirty="0"/>
              <a:t>multiple </a:t>
            </a:r>
            <a:r>
              <a:rPr lang="en-GB" dirty="0"/>
              <a:t>parallel operations, but Spark </a:t>
            </a:r>
            <a:r>
              <a:rPr lang="en-GB" dirty="0" smtClean="0"/>
              <a:t>will send </a:t>
            </a:r>
            <a:r>
              <a:rPr lang="en-GB" dirty="0"/>
              <a:t>it separately for each </a:t>
            </a:r>
            <a:r>
              <a:rPr lang="en-GB" dirty="0" smtClean="0"/>
              <a:t>operation</a:t>
            </a:r>
          </a:p>
          <a:p>
            <a:r>
              <a:rPr lang="es-ES" dirty="0" err="1" smtClean="0"/>
              <a:t>Broadcast</a:t>
            </a:r>
            <a:r>
              <a:rPr lang="es-ES" dirty="0" smtClean="0"/>
              <a:t> variable are </a:t>
            </a:r>
            <a:r>
              <a:rPr lang="es-ES" dirty="0" err="1" smtClean="0"/>
              <a:t>read-only</a:t>
            </a:r>
            <a:endParaRPr lang="es-ES" dirty="0" smtClean="0"/>
          </a:p>
          <a:p>
            <a:r>
              <a:rPr lang="es-ES" dirty="0" err="1" smtClean="0"/>
              <a:t>Example</a:t>
            </a:r>
            <a:endParaRPr lang="en-GB" dirty="0"/>
          </a:p>
          <a:p>
            <a:pPr marL="400050" lvl="1" indent="0">
              <a:buNone/>
            </a:pP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signPrefixes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sc.broadcast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loadCallSignTable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marL="400050" lvl="1" indent="0">
              <a:buNone/>
            </a:pP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countryContactCounts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contactCounts.map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(sign, count)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</a:p>
          <a:p>
            <a:pPr marL="400050" lvl="1" indent="0">
              <a:buNone/>
            </a:pP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country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lookupInArray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(sign,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signPrefixes.value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count)</a:t>
            </a:r>
          </a:p>
          <a:p>
            <a:pPr marL="400050" lvl="1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}.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reduceByKey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((x, y) 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x + y)</a:t>
            </a:r>
          </a:p>
          <a:p>
            <a:pPr marL="400050" lvl="1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countryContactCounts.saveAsTextFile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outputDir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+ "/countries.txt")</a:t>
            </a:r>
            <a:endParaRPr lang="en-GB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Shared</a:t>
            </a:r>
            <a:r>
              <a:rPr lang="es-ES" dirty="0" smtClean="0"/>
              <a:t> Variables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73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Exercise 7: Average </a:t>
            </a:r>
            <a:r>
              <a:rPr lang="en-US" b="1" dirty="0" err="1"/>
              <a:t>WordLength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224545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2000" dirty="0" err="1" smtClean="0"/>
              <a:t>Allow</a:t>
            </a:r>
            <a:r>
              <a:rPr lang="es-ES" sz="2000" dirty="0" smtClean="0"/>
              <a:t> </a:t>
            </a:r>
            <a:r>
              <a:rPr lang="es-ES" sz="2000" dirty="0" err="1" smtClean="0"/>
              <a:t>us</a:t>
            </a:r>
            <a:r>
              <a:rPr lang="es-ES" sz="2000" dirty="0" smtClean="0"/>
              <a:t> to </a:t>
            </a:r>
            <a:r>
              <a:rPr lang="es-ES" sz="2000" dirty="0" err="1" smtClean="0"/>
              <a:t>avoid</a:t>
            </a:r>
            <a:r>
              <a:rPr lang="es-ES" sz="2000" dirty="0" smtClean="0"/>
              <a:t> </a:t>
            </a:r>
            <a:r>
              <a:rPr lang="es-ES" sz="2000" dirty="0" err="1" smtClean="0"/>
              <a:t>redoing</a:t>
            </a:r>
            <a:r>
              <a:rPr lang="es-ES" sz="2000" dirty="0" smtClean="0"/>
              <a:t> </a:t>
            </a:r>
            <a:r>
              <a:rPr lang="es-ES" sz="2000" dirty="0" err="1" smtClean="0"/>
              <a:t>setup</a:t>
            </a:r>
            <a:r>
              <a:rPr lang="es-ES" sz="2000" dirty="0" smtClean="0"/>
              <a:t> </a:t>
            </a:r>
            <a:r>
              <a:rPr lang="es-ES" sz="2000" dirty="0" err="1" smtClean="0"/>
              <a:t>work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 smtClean="0"/>
              <a:t>each</a:t>
            </a:r>
            <a:r>
              <a:rPr lang="es-ES" sz="2000" dirty="0" smtClean="0"/>
              <a:t> data </a:t>
            </a:r>
            <a:r>
              <a:rPr lang="es-ES" sz="2000" dirty="0" err="1" smtClean="0"/>
              <a:t>item</a:t>
            </a:r>
            <a:r>
              <a:rPr lang="es-ES" sz="2000" dirty="0" smtClean="0"/>
              <a:t> (</a:t>
            </a:r>
            <a:r>
              <a:rPr lang="es-ES" sz="2000" dirty="0" err="1" smtClean="0"/>
              <a:t>like</a:t>
            </a:r>
            <a:r>
              <a:rPr lang="es-ES" sz="2000" dirty="0" smtClean="0"/>
              <a:t> </a:t>
            </a:r>
            <a:r>
              <a:rPr lang="es-ES" sz="2000" dirty="0" err="1" smtClean="0"/>
              <a:t>opening</a:t>
            </a:r>
            <a:r>
              <a:rPr lang="es-ES" sz="2000" dirty="0" smtClean="0"/>
              <a:t> a </a:t>
            </a:r>
            <a:r>
              <a:rPr lang="es-ES" sz="2000" dirty="0" err="1" smtClean="0"/>
              <a:t>database</a:t>
            </a:r>
            <a:r>
              <a:rPr lang="es-ES" sz="2000" dirty="0" smtClean="0"/>
              <a:t> conector)</a:t>
            </a:r>
          </a:p>
          <a:p>
            <a:r>
              <a:rPr lang="en-GB" sz="2000" dirty="0"/>
              <a:t>Spark has </a:t>
            </a:r>
            <a:r>
              <a:rPr lang="en-GB" sz="2000" i="1" dirty="0"/>
              <a:t>per-partition </a:t>
            </a:r>
            <a:r>
              <a:rPr lang="en-GB" sz="2000" dirty="0"/>
              <a:t>versions of </a:t>
            </a:r>
            <a:r>
              <a:rPr lang="en-GB" sz="2000" b="1" dirty="0"/>
              <a:t>map</a:t>
            </a:r>
            <a:r>
              <a:rPr lang="en-GB" sz="2000" dirty="0"/>
              <a:t> and </a:t>
            </a:r>
            <a:r>
              <a:rPr lang="en-GB" sz="2000" b="1" dirty="0" err="1"/>
              <a:t>foreach</a:t>
            </a:r>
            <a:r>
              <a:rPr lang="en-GB" sz="2000" dirty="0"/>
              <a:t> to help reduce the </a:t>
            </a:r>
            <a:r>
              <a:rPr lang="en-GB" sz="2000" dirty="0" smtClean="0"/>
              <a:t>cost of </a:t>
            </a:r>
            <a:r>
              <a:rPr lang="en-GB" sz="2000" dirty="0"/>
              <a:t>these operations by letting you run code only once for each partition of an RDD</a:t>
            </a:r>
            <a:r>
              <a:rPr lang="en-GB" sz="2000" dirty="0" smtClean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Working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a Per-</a:t>
            </a:r>
            <a:r>
              <a:rPr lang="es-ES" dirty="0" err="1" smtClean="0"/>
              <a:t>Partition</a:t>
            </a:r>
            <a:r>
              <a:rPr lang="es-ES" dirty="0" smtClean="0"/>
              <a:t> </a:t>
            </a:r>
            <a:r>
              <a:rPr lang="es-ES" dirty="0" err="1" smtClean="0"/>
              <a:t>Basis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57</a:t>
            </a:fld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286" y="3212976"/>
            <a:ext cx="698182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186" y="5298951"/>
            <a:ext cx="70199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6344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s-ES" sz="6200" dirty="0" err="1" smtClean="0"/>
              <a:t>Example</a:t>
            </a:r>
            <a:endParaRPr lang="es-ES" dirty="0" smtClean="0"/>
          </a:p>
          <a:p>
            <a:pPr marL="400050" lvl="1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org.apache.spark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._</a:t>
            </a:r>
          </a:p>
          <a:p>
            <a:pPr marL="400050" lvl="1" indent="0">
              <a:buNone/>
            </a:pPr>
            <a:endParaRPr lang="en-GB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org.eclipse.jetty.client.ContentExchange</a:t>
            </a:r>
            <a:endParaRPr lang="en-GB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org.eclipse.jetty.client.HttpClient</a:t>
            </a:r>
            <a:endParaRPr lang="en-GB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endParaRPr lang="en-GB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BasicMapPartitions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400050" lvl="1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: Array[String]) {</a:t>
            </a:r>
          </a:p>
          <a:p>
            <a:pPr marL="400050" lvl="1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master =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args.length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match {</a:t>
            </a:r>
          </a:p>
          <a:p>
            <a:pPr marL="400050" lvl="1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case x: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if x &gt; 0 =&gt;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(0)</a:t>
            </a:r>
          </a:p>
          <a:p>
            <a:pPr marL="400050" lvl="1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case _ =&gt; "local"</a:t>
            </a:r>
          </a:p>
          <a:p>
            <a:pPr marL="400050" lvl="1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pPr marL="400050" lvl="1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SparkContext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(master, "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BasicMapPartitions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System.getenv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("SPARK_HOME"))</a:t>
            </a:r>
          </a:p>
          <a:p>
            <a:pPr marL="400050" lvl="1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input =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sc.parallelize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(List("KK6JKQ", "Ve3UoW", "kk6jlk", "W6BB"))</a:t>
            </a:r>
          </a:p>
          <a:p>
            <a:pPr marL="400050" lvl="1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result =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input.mapPartitions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00050" lvl="1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signs =&gt;</a:t>
            </a:r>
          </a:p>
          <a:p>
            <a:pPr marL="400050" lvl="1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client = new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HttpClient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00050" lvl="1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client.start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00050" lvl="1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signs.map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{sign =&gt;</a:t>
            </a:r>
          </a:p>
          <a:p>
            <a:pPr marL="400050" lvl="1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exchange = new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ContentExchange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(true);</a:t>
            </a:r>
          </a:p>
          <a:p>
            <a:pPr marL="400050" lvl="1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exchange.setURL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s"http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://qrzcq.com/call/${sign}")</a:t>
            </a:r>
          </a:p>
          <a:p>
            <a:pPr marL="400050" lvl="1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client.send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(exchange)</a:t>
            </a:r>
          </a:p>
          <a:p>
            <a:pPr marL="400050" lvl="1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exchange</a:t>
            </a:r>
          </a:p>
          <a:p>
            <a:pPr marL="400050" lvl="1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}.map{ exchange =&gt;</a:t>
            </a:r>
          </a:p>
          <a:p>
            <a:pPr marL="400050" lvl="1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exchange.waitForDone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00050" lvl="1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exchange.getResponseContent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00050" lvl="1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400050" lvl="1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pPr marL="400050" lvl="1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result.collect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GB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mkString</a:t>
            </a: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(","))</a:t>
            </a:r>
          </a:p>
          <a:p>
            <a:pPr marL="400050" lvl="1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400050" lvl="1" indent="0">
              <a:buNone/>
            </a:pPr>
            <a:r>
              <a:rPr lang="en-GB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a Per-</a:t>
            </a:r>
            <a:r>
              <a:rPr lang="es-ES" dirty="0" err="1"/>
              <a:t>Partition</a:t>
            </a:r>
            <a:r>
              <a:rPr lang="es-ES" dirty="0"/>
              <a:t> </a:t>
            </a:r>
            <a:r>
              <a:rPr lang="es-ES" dirty="0" err="1"/>
              <a:t>Basis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755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Spark provides several descriptive statistics operations on RDDs containing </a:t>
            </a:r>
            <a:r>
              <a:rPr lang="en-GB" sz="1800" dirty="0" smtClean="0"/>
              <a:t>numeric data</a:t>
            </a:r>
          </a:p>
          <a:p>
            <a:r>
              <a:rPr lang="en-GB" sz="1800" dirty="0"/>
              <a:t>The descriptive statistics are </a:t>
            </a:r>
            <a:r>
              <a:rPr lang="en-GB" sz="1800" dirty="0" smtClean="0"/>
              <a:t>all computed </a:t>
            </a:r>
            <a:r>
              <a:rPr lang="en-GB" sz="1800" dirty="0"/>
              <a:t>in a single pass over the data and returned as a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StatsCounter</a:t>
            </a:r>
            <a:r>
              <a:rPr lang="en-GB" sz="1800" dirty="0"/>
              <a:t> object </a:t>
            </a:r>
            <a:r>
              <a:rPr lang="en-GB" sz="1800" dirty="0" smtClean="0"/>
              <a:t>by calling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stats()</a:t>
            </a:r>
            <a:r>
              <a:rPr lang="en-GB" sz="1800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Numeric</a:t>
            </a:r>
            <a:r>
              <a:rPr lang="es-ES" dirty="0" smtClean="0"/>
              <a:t> RDD </a:t>
            </a:r>
            <a:r>
              <a:rPr lang="es-ES" dirty="0" err="1" smtClean="0"/>
              <a:t>Operations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59</a:t>
            </a:fld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49" y="2679596"/>
            <a:ext cx="3332682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60032" y="3068960"/>
            <a:ext cx="3960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GB" sz="12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remove </a:t>
            </a:r>
            <a:r>
              <a:rPr lang="en-GB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outliers since those may have misreported locations</a:t>
            </a:r>
          </a:p>
          <a:p>
            <a:r>
              <a:rPr lang="en-GB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first we need to take our RDD of strings and turn it into doubles.</a:t>
            </a:r>
          </a:p>
          <a:p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distanceDouble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distance.map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string.toDouble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stats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distanceDoubles.stats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stddev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stats.stdev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mean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stats.mean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reasonableDistances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distanceDoubles.filter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(x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math.abs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(x-mean) &lt; 3 *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stddev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reasonableDistance.collect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73798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Apache Spark is an open-source cluster computing </a:t>
            </a:r>
            <a:r>
              <a:rPr lang="en-GB" dirty="0" smtClean="0"/>
              <a:t>framework</a:t>
            </a:r>
            <a:endParaRPr lang="en-GB" dirty="0"/>
          </a:p>
          <a:p>
            <a:r>
              <a:rPr lang="en-GB" dirty="0" smtClean="0"/>
              <a:t>Requires Cluster </a:t>
            </a:r>
            <a:r>
              <a:rPr lang="en-GB" dirty="0"/>
              <a:t>manager </a:t>
            </a:r>
          </a:p>
          <a:p>
            <a:pPr lvl="1"/>
            <a:r>
              <a:rPr lang="en-GB" dirty="0"/>
              <a:t>Standalone – a simple cluster manager included with Spark</a:t>
            </a:r>
          </a:p>
          <a:p>
            <a:pPr lvl="1"/>
            <a:r>
              <a:rPr lang="en-GB" dirty="0"/>
              <a:t>Apache </a:t>
            </a:r>
            <a:r>
              <a:rPr lang="en-GB" dirty="0" err="1"/>
              <a:t>Mesos</a:t>
            </a:r>
            <a:r>
              <a:rPr lang="en-GB" dirty="0"/>
              <a:t> – a general cluster manager</a:t>
            </a:r>
          </a:p>
          <a:p>
            <a:pPr lvl="1"/>
            <a:r>
              <a:rPr lang="en-GB" dirty="0"/>
              <a:t>Hadoop YARN – the resource manager in Hadoop </a:t>
            </a:r>
            <a:r>
              <a:rPr lang="en-GB" dirty="0" smtClean="0"/>
              <a:t>2</a:t>
            </a:r>
            <a:endParaRPr lang="en-GB" dirty="0"/>
          </a:p>
          <a:p>
            <a:r>
              <a:rPr lang="en-GB" dirty="0"/>
              <a:t>Distributed storage system</a:t>
            </a:r>
          </a:p>
          <a:p>
            <a:pPr lvl="1"/>
            <a:r>
              <a:rPr lang="en-GB" dirty="0"/>
              <a:t>Hadoop Distributed File System (HDFS)</a:t>
            </a:r>
          </a:p>
          <a:p>
            <a:pPr lvl="1"/>
            <a:r>
              <a:rPr lang="en-GB" dirty="0"/>
              <a:t>Cassandra</a:t>
            </a:r>
          </a:p>
          <a:p>
            <a:pPr lvl="1"/>
            <a:r>
              <a:rPr lang="en-GB" dirty="0"/>
              <a:t>OpenStack Swift</a:t>
            </a:r>
          </a:p>
          <a:p>
            <a:pPr lvl="1"/>
            <a:r>
              <a:rPr lang="en-GB" dirty="0"/>
              <a:t>Amazon S3</a:t>
            </a:r>
          </a:p>
          <a:p>
            <a:pPr lvl="1"/>
            <a:r>
              <a:rPr lang="en-GB" dirty="0" smtClean="0"/>
              <a:t>Tachyon</a:t>
            </a:r>
            <a:endParaRPr lang="en-GB" dirty="0"/>
          </a:p>
          <a:p>
            <a:r>
              <a:rPr lang="en-GB" dirty="0"/>
              <a:t>Also supports pseudo-distributed mode for development and testing</a:t>
            </a:r>
          </a:p>
          <a:p>
            <a:pPr lvl="1"/>
            <a:r>
              <a:rPr lang="en-GB" dirty="0"/>
              <a:t>local file system </a:t>
            </a:r>
          </a:p>
          <a:p>
            <a:pPr lvl="1"/>
            <a:r>
              <a:rPr lang="en-GB" dirty="0"/>
              <a:t>one worker per CPU core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Introducing</a:t>
            </a:r>
            <a:r>
              <a:rPr lang="es-ES" dirty="0" smtClean="0"/>
              <a:t> </a:t>
            </a:r>
            <a:r>
              <a:rPr lang="es-ES" dirty="0" err="1" smtClean="0"/>
              <a:t>Spark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3679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2400" dirty="0" smtClean="0"/>
              <a:t>Master/</a:t>
            </a:r>
            <a:r>
              <a:rPr lang="es-ES" sz="2400" dirty="0" err="1" smtClean="0"/>
              <a:t>slave</a:t>
            </a:r>
            <a:r>
              <a:rPr lang="es-ES" sz="2400" dirty="0" smtClean="0"/>
              <a:t> </a:t>
            </a:r>
            <a:r>
              <a:rPr lang="es-ES" sz="2400" dirty="0" err="1" smtClean="0"/>
              <a:t>architecture</a:t>
            </a:r>
            <a:endParaRPr lang="es-ES" sz="2400" dirty="0" smtClean="0"/>
          </a:p>
          <a:p>
            <a:r>
              <a:rPr lang="es-ES" sz="2400" dirty="0" smtClean="0"/>
              <a:t>Central </a:t>
            </a:r>
            <a:r>
              <a:rPr lang="es-ES" sz="2400" dirty="0" err="1" smtClean="0"/>
              <a:t>coodinator</a:t>
            </a:r>
            <a:r>
              <a:rPr lang="es-ES" sz="2400" dirty="0" smtClean="0"/>
              <a:t> driver (</a:t>
            </a:r>
            <a:r>
              <a:rPr lang="es-ES" sz="2400" dirty="0" err="1" smtClean="0"/>
              <a:t>own</a:t>
            </a:r>
            <a:r>
              <a:rPr lang="es-ES" sz="2400" dirty="0" smtClean="0"/>
              <a:t> java </a:t>
            </a:r>
            <a:r>
              <a:rPr lang="es-ES" sz="2400" dirty="0" err="1" smtClean="0"/>
              <a:t>process</a:t>
            </a:r>
            <a:r>
              <a:rPr lang="es-ES" sz="2400" dirty="0" smtClean="0"/>
              <a:t>)</a:t>
            </a:r>
          </a:p>
          <a:p>
            <a:r>
              <a:rPr lang="es-ES" sz="2400" dirty="0" err="1" smtClean="0"/>
              <a:t>Daemons</a:t>
            </a:r>
            <a:r>
              <a:rPr lang="es-ES" sz="2400" dirty="0" smtClean="0"/>
              <a:t> </a:t>
            </a:r>
            <a:r>
              <a:rPr lang="es-ES" sz="2400" dirty="0" err="1" smtClean="0"/>
              <a:t>on</a:t>
            </a:r>
            <a:r>
              <a:rPr lang="es-ES" sz="2400" dirty="0" smtClean="0"/>
              <a:t> </a:t>
            </a:r>
            <a:r>
              <a:rPr lang="es-ES" sz="2400" dirty="0" err="1" smtClean="0"/>
              <a:t>workers</a:t>
            </a:r>
            <a:r>
              <a:rPr lang="es-ES" sz="2400" dirty="0" smtClean="0"/>
              <a:t> </a:t>
            </a:r>
            <a:r>
              <a:rPr lang="es-ES" sz="2400" dirty="0" err="1" smtClean="0"/>
              <a:t>called</a:t>
            </a:r>
            <a:r>
              <a:rPr lang="es-ES" sz="2400" dirty="0" smtClean="0"/>
              <a:t> </a:t>
            </a:r>
            <a:r>
              <a:rPr lang="es-ES" sz="2400" dirty="0" err="1" smtClean="0"/>
              <a:t>executor</a:t>
            </a:r>
            <a:r>
              <a:rPr lang="es-ES" sz="2400" dirty="0" smtClean="0"/>
              <a:t> (</a:t>
            </a:r>
            <a:r>
              <a:rPr lang="es-ES" sz="2400" dirty="0" err="1" smtClean="0"/>
              <a:t>own</a:t>
            </a:r>
            <a:r>
              <a:rPr lang="es-ES" sz="2400" dirty="0" smtClean="0"/>
              <a:t> java </a:t>
            </a:r>
            <a:r>
              <a:rPr lang="es-ES" sz="2400" dirty="0" err="1" smtClean="0"/>
              <a:t>process</a:t>
            </a:r>
            <a:r>
              <a:rPr lang="es-ES" sz="2400" dirty="0" smtClean="0"/>
              <a:t>)</a:t>
            </a:r>
          </a:p>
          <a:p>
            <a:r>
              <a:rPr lang="es-ES" sz="2400" dirty="0" err="1" smtClean="0"/>
              <a:t>Dirver</a:t>
            </a:r>
            <a:r>
              <a:rPr lang="es-ES" sz="2400" dirty="0" smtClean="0"/>
              <a:t> + </a:t>
            </a:r>
            <a:r>
              <a:rPr lang="es-ES" sz="2400" dirty="0" err="1" smtClean="0"/>
              <a:t>executors</a:t>
            </a:r>
            <a:r>
              <a:rPr lang="es-ES" sz="2400" dirty="0" smtClean="0"/>
              <a:t> =  </a:t>
            </a:r>
            <a:r>
              <a:rPr lang="es-ES" sz="2400" dirty="0" err="1" smtClean="0"/>
              <a:t>Spark</a:t>
            </a:r>
            <a:r>
              <a:rPr lang="es-ES" sz="2400" dirty="0" smtClean="0"/>
              <a:t> </a:t>
            </a:r>
            <a:r>
              <a:rPr lang="es-ES" sz="2400" dirty="0" err="1" smtClean="0"/>
              <a:t>application</a:t>
            </a:r>
            <a:endParaRPr lang="es-ES" sz="2400" dirty="0" smtClean="0"/>
          </a:p>
          <a:p>
            <a:r>
              <a:rPr lang="es-ES" sz="2400" dirty="0" err="1" smtClean="0"/>
              <a:t>Application</a:t>
            </a:r>
            <a:r>
              <a:rPr lang="es-ES" sz="2400" dirty="0" smtClean="0"/>
              <a:t> </a:t>
            </a:r>
            <a:r>
              <a:rPr lang="es-ES" sz="2400" dirty="0" err="1" smtClean="0"/>
              <a:t>is</a:t>
            </a:r>
            <a:r>
              <a:rPr lang="es-ES" sz="2400" dirty="0" smtClean="0"/>
              <a:t> </a:t>
            </a:r>
            <a:r>
              <a:rPr lang="es-ES" sz="2400" dirty="0" err="1" smtClean="0"/>
              <a:t>launched</a:t>
            </a:r>
            <a:r>
              <a:rPr lang="es-ES" sz="2400" dirty="0" smtClean="0"/>
              <a:t> </a:t>
            </a:r>
            <a:r>
              <a:rPr lang="es-ES" sz="2400" dirty="0" err="1" smtClean="0"/>
              <a:t>using</a:t>
            </a:r>
            <a:r>
              <a:rPr lang="es-ES" sz="2400" dirty="0" smtClean="0"/>
              <a:t> a </a:t>
            </a:r>
            <a:r>
              <a:rPr lang="es-ES" sz="2400" dirty="0" err="1" smtClean="0"/>
              <a:t>cluster</a:t>
            </a:r>
            <a:r>
              <a:rPr lang="es-ES" sz="2400" dirty="0" smtClean="0"/>
              <a:t> manager</a:t>
            </a:r>
            <a:endParaRPr lang="en-GB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 smtClean="0"/>
              <a:t> </a:t>
            </a:r>
            <a:r>
              <a:rPr lang="es-ES" dirty="0" err="1" smtClean="0"/>
              <a:t>Runtime</a:t>
            </a:r>
            <a:r>
              <a:rPr lang="es-ES" dirty="0" smtClean="0"/>
              <a:t> </a:t>
            </a:r>
            <a:r>
              <a:rPr lang="es-ES" dirty="0" err="1" smtClean="0"/>
              <a:t>architecture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60</a:t>
            </a:fld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645024"/>
            <a:ext cx="2913389" cy="231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9829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I</a:t>
            </a:r>
            <a:r>
              <a:rPr lang="en-GB" sz="1800" dirty="0" smtClean="0"/>
              <a:t>s </a:t>
            </a:r>
            <a:r>
              <a:rPr lang="en-GB" sz="1800" dirty="0"/>
              <a:t>the process where the main() method of your program </a:t>
            </a:r>
            <a:r>
              <a:rPr lang="en-GB" sz="1800" dirty="0" smtClean="0"/>
              <a:t>runs</a:t>
            </a:r>
          </a:p>
          <a:p>
            <a:r>
              <a:rPr lang="en-GB" sz="1800" dirty="0" smtClean="0"/>
              <a:t>It is the process </a:t>
            </a:r>
            <a:r>
              <a:rPr lang="en-GB" sz="1800" dirty="0"/>
              <a:t>running the user code that creates a </a:t>
            </a:r>
            <a:r>
              <a:rPr lang="en-GB" sz="1800" dirty="0" err="1"/>
              <a:t>SparkContext</a:t>
            </a:r>
            <a:r>
              <a:rPr lang="en-GB" sz="1800" dirty="0"/>
              <a:t>, creates RDDs, and </a:t>
            </a:r>
            <a:r>
              <a:rPr lang="en-GB" sz="1800" dirty="0" smtClean="0"/>
              <a:t>performs transformations </a:t>
            </a:r>
            <a:r>
              <a:rPr lang="en-GB" sz="1800" dirty="0"/>
              <a:t>and </a:t>
            </a:r>
            <a:r>
              <a:rPr lang="en-GB" sz="1800" dirty="0" smtClean="0"/>
              <a:t>actions</a:t>
            </a:r>
          </a:p>
          <a:p>
            <a:r>
              <a:rPr lang="es-ES" sz="1800" dirty="0" err="1" smtClean="0"/>
              <a:t>Performs</a:t>
            </a:r>
            <a:r>
              <a:rPr lang="es-ES" sz="1800" dirty="0" smtClean="0"/>
              <a:t> </a:t>
            </a:r>
            <a:r>
              <a:rPr lang="es-ES" sz="1800" dirty="0" err="1" smtClean="0"/>
              <a:t>two</a:t>
            </a:r>
            <a:r>
              <a:rPr lang="es-ES" sz="1800" dirty="0" smtClean="0"/>
              <a:t> </a:t>
            </a:r>
            <a:r>
              <a:rPr lang="es-ES" sz="1800" dirty="0" err="1" smtClean="0"/>
              <a:t>duties</a:t>
            </a:r>
            <a:endParaRPr lang="es-ES" sz="1800" dirty="0" smtClean="0"/>
          </a:p>
          <a:p>
            <a:pPr lvl="2"/>
            <a:endParaRPr lang="en-GB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The</a:t>
            </a:r>
            <a:r>
              <a:rPr lang="es-ES" dirty="0" smtClean="0"/>
              <a:t> Driver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61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14974" y="2415371"/>
            <a:ext cx="482365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Converting a user program into tasks: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400" dirty="0" err="1"/>
              <a:t>Creates</a:t>
            </a:r>
            <a:r>
              <a:rPr lang="es-ES" sz="1400" dirty="0"/>
              <a:t> a </a:t>
            </a:r>
            <a:r>
              <a:rPr lang="en-GB" sz="1400" dirty="0"/>
              <a:t>logical </a:t>
            </a:r>
            <a:r>
              <a:rPr lang="en-GB" sz="1400" b="1" dirty="0"/>
              <a:t>directed acyclic graph (DAG) </a:t>
            </a:r>
            <a:r>
              <a:rPr lang="en-GB" sz="1400" dirty="0"/>
              <a:t>of operations.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400" dirty="0" err="1"/>
              <a:t>Converts</a:t>
            </a:r>
            <a:r>
              <a:rPr lang="es-ES" sz="1400" dirty="0"/>
              <a:t> DAG </a:t>
            </a:r>
            <a:r>
              <a:rPr lang="es-ES" sz="1400" dirty="0" err="1"/>
              <a:t>into</a:t>
            </a:r>
            <a:r>
              <a:rPr lang="es-ES" sz="1400" dirty="0"/>
              <a:t> a </a:t>
            </a:r>
            <a:r>
              <a:rPr lang="es-ES" sz="1400" b="1" dirty="0" err="1"/>
              <a:t>physical</a:t>
            </a:r>
            <a:r>
              <a:rPr lang="es-ES" sz="1400" b="1" dirty="0"/>
              <a:t> </a:t>
            </a:r>
            <a:r>
              <a:rPr lang="es-ES" sz="1400" b="1" dirty="0" err="1"/>
              <a:t>execution</a:t>
            </a:r>
            <a:r>
              <a:rPr lang="es-ES" sz="1400" b="1" dirty="0"/>
              <a:t> plan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400" dirty="0" err="1"/>
              <a:t>Creates</a:t>
            </a:r>
            <a:r>
              <a:rPr lang="es-ES" sz="1400" dirty="0"/>
              <a:t> a series of </a:t>
            </a:r>
            <a:r>
              <a:rPr lang="es-ES" sz="1400" b="1" dirty="0" err="1"/>
              <a:t>stages</a:t>
            </a:r>
            <a:r>
              <a:rPr lang="es-ES" sz="1400" dirty="0"/>
              <a:t> </a:t>
            </a:r>
            <a:r>
              <a:rPr lang="es-ES" sz="1400" dirty="0" err="1"/>
              <a:t>based</a:t>
            </a:r>
            <a:r>
              <a:rPr lang="es-ES" sz="1400" dirty="0"/>
              <a:t> </a:t>
            </a:r>
            <a:r>
              <a:rPr lang="es-ES" sz="1400" dirty="0" err="1"/>
              <a:t>on</a:t>
            </a:r>
            <a:r>
              <a:rPr lang="es-ES" sz="1400" dirty="0"/>
              <a:t> DAG </a:t>
            </a:r>
            <a:r>
              <a:rPr lang="es-ES" sz="1400" dirty="0" err="1"/>
              <a:t>optimizing</a:t>
            </a:r>
            <a:r>
              <a:rPr lang="es-ES" sz="1400" dirty="0"/>
              <a:t> </a:t>
            </a:r>
            <a:r>
              <a:rPr lang="es-ES" sz="1400" dirty="0" err="1"/>
              <a:t>transformations</a:t>
            </a:r>
            <a:r>
              <a:rPr lang="es-ES" sz="1400" dirty="0"/>
              <a:t> </a:t>
            </a:r>
            <a:r>
              <a:rPr lang="es-ES" sz="1400" dirty="0" smtClean="0"/>
              <a:t>and </a:t>
            </a:r>
            <a:r>
              <a:rPr lang="es-ES" sz="1400" dirty="0" err="1" smtClean="0"/>
              <a:t>merging</a:t>
            </a:r>
            <a:r>
              <a:rPr lang="es-ES" sz="1400" dirty="0" smtClean="0"/>
              <a:t> </a:t>
            </a:r>
            <a:r>
              <a:rPr lang="es-ES" sz="1400" dirty="0" err="1"/>
              <a:t>them</a:t>
            </a:r>
            <a:endParaRPr lang="es-ES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400" dirty="0" err="1"/>
              <a:t>Each</a:t>
            </a:r>
            <a:r>
              <a:rPr lang="es-ES" sz="1400" dirty="0"/>
              <a:t> </a:t>
            </a:r>
            <a:r>
              <a:rPr lang="es-ES" sz="1400" dirty="0" err="1"/>
              <a:t>stage</a:t>
            </a:r>
            <a:r>
              <a:rPr lang="es-ES" sz="1400" dirty="0"/>
              <a:t> </a:t>
            </a:r>
            <a:r>
              <a:rPr lang="es-ES" sz="1400" dirty="0" err="1"/>
              <a:t>consists</a:t>
            </a:r>
            <a:r>
              <a:rPr lang="es-ES" sz="1400" dirty="0"/>
              <a:t> of </a:t>
            </a:r>
            <a:r>
              <a:rPr lang="es-ES" sz="1400" dirty="0" err="1"/>
              <a:t>multiple</a:t>
            </a:r>
            <a:r>
              <a:rPr lang="es-ES" sz="1400" dirty="0"/>
              <a:t> </a:t>
            </a:r>
            <a:r>
              <a:rPr lang="es-ES" sz="1400" b="1" dirty="0" err="1"/>
              <a:t>tasks</a:t>
            </a:r>
            <a:r>
              <a:rPr lang="es-ES" sz="1400" dirty="0"/>
              <a:t> (</a:t>
            </a:r>
            <a:r>
              <a:rPr lang="es-ES" sz="1400" dirty="0" err="1"/>
              <a:t>smallest</a:t>
            </a:r>
            <a:r>
              <a:rPr lang="es-ES" sz="1400" dirty="0"/>
              <a:t> </a:t>
            </a:r>
            <a:r>
              <a:rPr lang="es-ES" sz="1400" dirty="0" err="1"/>
              <a:t>unit</a:t>
            </a:r>
            <a:r>
              <a:rPr lang="es-ES" sz="1400" dirty="0"/>
              <a:t> of </a:t>
            </a:r>
            <a:r>
              <a:rPr lang="es-ES" sz="1400" dirty="0" err="1"/>
              <a:t>work</a:t>
            </a:r>
            <a:r>
              <a:rPr lang="es-ES" sz="1400" dirty="0"/>
              <a:t>). </a:t>
            </a:r>
            <a:r>
              <a:rPr lang="es-ES" sz="1400" dirty="0" err="1"/>
              <a:t>They</a:t>
            </a:r>
            <a:r>
              <a:rPr lang="es-ES" sz="1400" dirty="0"/>
              <a:t> are </a:t>
            </a:r>
            <a:r>
              <a:rPr lang="es-ES" sz="1400" dirty="0" err="1"/>
              <a:t>bundled</a:t>
            </a:r>
            <a:r>
              <a:rPr lang="es-ES" sz="1400" dirty="0"/>
              <a:t> up and </a:t>
            </a:r>
            <a:r>
              <a:rPr lang="es-ES" sz="1400" dirty="0" err="1"/>
              <a:t>sent</a:t>
            </a:r>
            <a:r>
              <a:rPr lang="es-ES" sz="1400" dirty="0"/>
              <a:t> to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cluster</a:t>
            </a:r>
            <a:endParaRPr lang="en-GB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Scheduling tasks on executors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400" dirty="0"/>
              <a:t>Uses </a:t>
            </a:r>
            <a:r>
              <a:rPr lang="es-ES" sz="1400" b="1" dirty="0" err="1"/>
              <a:t>physical</a:t>
            </a:r>
            <a:r>
              <a:rPr lang="es-ES" sz="1400" b="1" dirty="0"/>
              <a:t> </a:t>
            </a:r>
            <a:r>
              <a:rPr lang="es-ES" sz="1400" b="1" dirty="0" err="1"/>
              <a:t>execution</a:t>
            </a:r>
            <a:r>
              <a:rPr lang="es-ES" sz="1400" b="1" dirty="0"/>
              <a:t> </a:t>
            </a:r>
            <a:r>
              <a:rPr lang="es-ES" sz="1400" dirty="0"/>
              <a:t>plan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400" dirty="0"/>
              <a:t>At </a:t>
            </a:r>
            <a:r>
              <a:rPr lang="es-ES" sz="1400" dirty="0" err="1"/>
              <a:t>start</a:t>
            </a:r>
            <a:r>
              <a:rPr lang="es-ES" sz="1400" dirty="0"/>
              <a:t> </a:t>
            </a:r>
            <a:r>
              <a:rPr lang="es-ES" sz="1400" dirty="0" err="1"/>
              <a:t>executors</a:t>
            </a:r>
            <a:r>
              <a:rPr lang="es-ES" sz="1400" dirty="0"/>
              <a:t> </a:t>
            </a:r>
            <a:r>
              <a:rPr lang="es-ES" sz="1400" dirty="0" err="1"/>
              <a:t>register</a:t>
            </a:r>
            <a:r>
              <a:rPr lang="es-ES" sz="1400" dirty="0"/>
              <a:t> </a:t>
            </a:r>
            <a:r>
              <a:rPr lang="es-ES" sz="1400" dirty="0" err="1"/>
              <a:t>themselves</a:t>
            </a:r>
            <a:r>
              <a:rPr lang="es-ES" sz="1400" dirty="0"/>
              <a:t> to </a:t>
            </a:r>
            <a:r>
              <a:rPr lang="es-ES" sz="1400" dirty="0" err="1"/>
              <a:t>the</a:t>
            </a:r>
            <a:r>
              <a:rPr lang="es-ES" sz="1400" dirty="0"/>
              <a:t> driver. </a:t>
            </a:r>
            <a:r>
              <a:rPr lang="es-ES" sz="1400" dirty="0" err="1"/>
              <a:t>Each</a:t>
            </a:r>
            <a:r>
              <a:rPr lang="es-ES" sz="1400" dirty="0"/>
              <a:t> </a:t>
            </a:r>
            <a:r>
              <a:rPr lang="es-ES" sz="1400" dirty="0" err="1"/>
              <a:t>executor</a:t>
            </a:r>
            <a:r>
              <a:rPr lang="es-ES" sz="1400" dirty="0"/>
              <a:t> can run </a:t>
            </a:r>
            <a:r>
              <a:rPr lang="es-ES" sz="1400" dirty="0" err="1"/>
              <a:t>task</a:t>
            </a:r>
            <a:r>
              <a:rPr lang="es-ES" sz="1400" dirty="0"/>
              <a:t> and store RDD </a:t>
            </a:r>
            <a:r>
              <a:rPr lang="es-ES" sz="1400" dirty="0" err="1"/>
              <a:t>slices</a:t>
            </a:r>
            <a:endParaRPr lang="es-ES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400" dirty="0" err="1"/>
              <a:t>Based</a:t>
            </a:r>
            <a:r>
              <a:rPr lang="es-ES" sz="1400" dirty="0"/>
              <a:t> </a:t>
            </a:r>
            <a:r>
              <a:rPr lang="es-ES" sz="1400" dirty="0" err="1"/>
              <a:t>on</a:t>
            </a:r>
            <a:r>
              <a:rPr lang="es-ES" sz="1400" dirty="0"/>
              <a:t> data </a:t>
            </a:r>
            <a:r>
              <a:rPr lang="es-ES" sz="1400" dirty="0" err="1"/>
              <a:t>placement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driver </a:t>
            </a:r>
            <a:r>
              <a:rPr lang="es-ES" sz="1400" dirty="0" err="1"/>
              <a:t>schedule</a:t>
            </a:r>
            <a:r>
              <a:rPr lang="es-ES" sz="1400" dirty="0"/>
              <a:t> </a:t>
            </a:r>
            <a:r>
              <a:rPr lang="es-ES" sz="1400" dirty="0" err="1"/>
              <a:t>each</a:t>
            </a:r>
            <a:r>
              <a:rPr lang="es-ES" sz="1400" dirty="0"/>
              <a:t> </a:t>
            </a:r>
            <a:r>
              <a:rPr lang="es-ES" sz="1400" dirty="0" err="1"/>
              <a:t>task</a:t>
            </a:r>
            <a:r>
              <a:rPr lang="es-ES" sz="1400" dirty="0"/>
              <a:t> to a </a:t>
            </a:r>
            <a:r>
              <a:rPr lang="es-ES" sz="1400" dirty="0" err="1"/>
              <a:t>worker</a:t>
            </a:r>
            <a:endParaRPr lang="es-ES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1400" dirty="0"/>
              <a:t>Driver </a:t>
            </a:r>
            <a:r>
              <a:rPr lang="es-ES" sz="1400" dirty="0" err="1"/>
              <a:t>tracks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location</a:t>
            </a:r>
            <a:r>
              <a:rPr lang="es-ES" sz="1400" dirty="0"/>
              <a:t> of </a:t>
            </a:r>
            <a:r>
              <a:rPr lang="es-ES" sz="1400" dirty="0" err="1"/>
              <a:t>cached</a:t>
            </a:r>
            <a:r>
              <a:rPr lang="es-ES" sz="1400" dirty="0"/>
              <a:t> data</a:t>
            </a:r>
          </a:p>
          <a:p>
            <a:endParaRPr lang="en-GB" sz="1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633" y="2276872"/>
            <a:ext cx="3919986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40632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Java </a:t>
            </a:r>
            <a:r>
              <a:rPr lang="es-ES" dirty="0" err="1" smtClean="0"/>
              <a:t>processes</a:t>
            </a:r>
            <a:r>
              <a:rPr lang="es-ES" dirty="0" smtClean="0"/>
              <a:t> </a:t>
            </a:r>
            <a:r>
              <a:rPr lang="es-ES" dirty="0" err="1" smtClean="0"/>
              <a:t>responsible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running</a:t>
            </a:r>
            <a:r>
              <a:rPr lang="es-ES" dirty="0" smtClean="0"/>
              <a:t> individual </a:t>
            </a:r>
            <a:r>
              <a:rPr lang="es-ES" dirty="0" err="1" smtClean="0"/>
              <a:t>tasks</a:t>
            </a:r>
            <a:r>
              <a:rPr lang="es-ES" dirty="0" smtClean="0"/>
              <a:t> in a </a:t>
            </a:r>
            <a:r>
              <a:rPr lang="es-ES" dirty="0" err="1" smtClean="0"/>
              <a:t>Spar</a:t>
            </a:r>
            <a:r>
              <a:rPr lang="es-ES" dirty="0" smtClean="0"/>
              <a:t> </a:t>
            </a:r>
            <a:r>
              <a:rPr lang="es-ES" dirty="0" err="1" smtClean="0"/>
              <a:t>job</a:t>
            </a:r>
            <a:endParaRPr lang="es-ES" dirty="0" smtClean="0"/>
          </a:p>
          <a:p>
            <a:r>
              <a:rPr lang="es-ES" dirty="0" err="1" smtClean="0"/>
              <a:t>Two</a:t>
            </a:r>
            <a:r>
              <a:rPr lang="es-ES" dirty="0" smtClean="0"/>
              <a:t> roles</a:t>
            </a:r>
          </a:p>
          <a:p>
            <a:pPr lvl="1"/>
            <a:r>
              <a:rPr lang="es-ES" dirty="0" smtClean="0"/>
              <a:t>Run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tasks</a:t>
            </a:r>
            <a:r>
              <a:rPr lang="es-ES" dirty="0" smtClean="0"/>
              <a:t> and </a:t>
            </a:r>
            <a:r>
              <a:rPr lang="es-ES" dirty="0" err="1" smtClean="0"/>
              <a:t>return</a:t>
            </a:r>
            <a:r>
              <a:rPr lang="es-ES" dirty="0" smtClean="0"/>
              <a:t> </a:t>
            </a:r>
            <a:r>
              <a:rPr lang="es-ES" dirty="0" err="1" smtClean="0"/>
              <a:t>results</a:t>
            </a:r>
            <a:r>
              <a:rPr lang="es-ES" dirty="0" smtClean="0"/>
              <a:t> to </a:t>
            </a:r>
            <a:r>
              <a:rPr lang="es-ES" dirty="0" err="1" smtClean="0"/>
              <a:t>the</a:t>
            </a:r>
            <a:r>
              <a:rPr lang="es-ES" dirty="0" smtClean="0"/>
              <a:t> driver</a:t>
            </a:r>
          </a:p>
          <a:p>
            <a:pPr lvl="1"/>
            <a:r>
              <a:rPr lang="es-ES" dirty="0" err="1" smtClean="0"/>
              <a:t>Provide</a:t>
            </a:r>
            <a:r>
              <a:rPr lang="es-ES" dirty="0" smtClean="0"/>
              <a:t> in-</a:t>
            </a:r>
            <a:r>
              <a:rPr lang="es-ES" dirty="0" err="1" smtClean="0"/>
              <a:t>memory</a:t>
            </a:r>
            <a:r>
              <a:rPr lang="es-ES" dirty="0" smtClean="0"/>
              <a:t> </a:t>
            </a:r>
            <a:r>
              <a:rPr lang="es-ES" dirty="0" err="1" smtClean="0"/>
              <a:t>storage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RDDs</a:t>
            </a:r>
            <a:r>
              <a:rPr lang="es-ES" dirty="0" smtClean="0"/>
              <a:t> </a:t>
            </a:r>
            <a:r>
              <a:rPr lang="es-ES" dirty="0" err="1" smtClean="0"/>
              <a:t>through</a:t>
            </a:r>
            <a:r>
              <a:rPr lang="es-ES" dirty="0" smtClean="0"/>
              <a:t> a </a:t>
            </a:r>
            <a:r>
              <a:rPr lang="es-ES" dirty="0" err="1" smtClean="0"/>
              <a:t>service</a:t>
            </a:r>
            <a:r>
              <a:rPr lang="es-ES" dirty="0" smtClean="0"/>
              <a:t> </a:t>
            </a:r>
            <a:r>
              <a:rPr lang="es-ES" dirty="0" err="1" smtClean="0"/>
              <a:t>called</a:t>
            </a:r>
            <a:r>
              <a:rPr lang="es-ES" dirty="0" smtClean="0"/>
              <a:t> </a:t>
            </a:r>
            <a:r>
              <a:rPr lang="es-ES" b="1" dirty="0" smtClean="0"/>
              <a:t>Block Manager</a:t>
            </a:r>
            <a:endParaRPr lang="en-GB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Executors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62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3068960"/>
            <a:ext cx="4092724" cy="196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17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s-ES" sz="1600" dirty="0" err="1" smtClean="0"/>
              <a:t>Phases</a:t>
            </a:r>
            <a:r>
              <a:rPr lang="es-ES" sz="1600" dirty="0" smtClean="0"/>
              <a:t> of </a:t>
            </a:r>
            <a:r>
              <a:rPr lang="es-ES" sz="1600" dirty="0" err="1" smtClean="0"/>
              <a:t>execution</a:t>
            </a:r>
            <a:r>
              <a:rPr lang="es-ES" sz="1600" dirty="0" smtClean="0"/>
              <a:t> </a:t>
            </a:r>
            <a:r>
              <a:rPr lang="es-ES" sz="1600" dirty="0" err="1" smtClean="0"/>
              <a:t>with</a:t>
            </a:r>
            <a:r>
              <a:rPr lang="es-ES" sz="1600" dirty="0" smtClean="0"/>
              <a:t> </a:t>
            </a:r>
            <a:r>
              <a:rPr lang="es-ES" sz="1600" dirty="0" err="1" smtClean="0"/>
              <a:t>an</a:t>
            </a:r>
            <a:r>
              <a:rPr lang="es-ES" sz="1600" dirty="0" smtClean="0"/>
              <a:t> </a:t>
            </a:r>
            <a:r>
              <a:rPr lang="es-ES" sz="1600" dirty="0" err="1" smtClean="0"/>
              <a:t>example</a:t>
            </a:r>
            <a:r>
              <a:rPr lang="es-ES" sz="1600" dirty="0"/>
              <a:t>:</a:t>
            </a:r>
            <a:r>
              <a:rPr lang="en-GB" sz="1600" dirty="0" smtClean="0"/>
              <a:t>compute </a:t>
            </a:r>
            <a:r>
              <a:rPr lang="en-GB" sz="1600" dirty="0"/>
              <a:t>how many log </a:t>
            </a:r>
            <a:r>
              <a:rPr lang="en-GB" sz="1600" dirty="0" smtClean="0"/>
              <a:t>messages appear </a:t>
            </a:r>
            <a:r>
              <a:rPr lang="en-GB" sz="1600" dirty="0"/>
              <a:t>at each level of </a:t>
            </a:r>
            <a:r>
              <a:rPr lang="en-GB" sz="1600" dirty="0" smtClean="0"/>
              <a:t>severity</a:t>
            </a:r>
          </a:p>
          <a:p>
            <a:pPr marL="268287" lvl="2" indent="0">
              <a:spcBef>
                <a:spcPts val="0"/>
              </a:spcBef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## input.txt ##</a:t>
            </a:r>
          </a:p>
          <a:p>
            <a:pPr marL="268287" lvl="2" indent="0">
              <a:spcBef>
                <a:spcPts val="0"/>
              </a:spcBef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INFO This is a message with content</a:t>
            </a:r>
          </a:p>
          <a:p>
            <a:pPr marL="268287" lvl="2" indent="0">
              <a:spcBef>
                <a:spcPts val="0"/>
              </a:spcBef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INFO This is some other content</a:t>
            </a:r>
          </a:p>
          <a:p>
            <a:pPr marL="268287" lvl="2" indent="0">
              <a:spcBef>
                <a:spcPts val="0"/>
              </a:spcBef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(empty line)</a:t>
            </a:r>
          </a:p>
          <a:p>
            <a:pPr marL="268287" lvl="2" indent="0">
              <a:spcBef>
                <a:spcPts val="0"/>
              </a:spcBef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INFO Here are more messages</a:t>
            </a:r>
          </a:p>
          <a:p>
            <a:pPr marL="268287" lvl="2" indent="0">
              <a:spcBef>
                <a:spcPts val="0"/>
              </a:spcBef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WARN This is a warning</a:t>
            </a:r>
          </a:p>
          <a:p>
            <a:pPr marL="268287" lvl="2" indent="0">
              <a:spcBef>
                <a:spcPts val="0"/>
              </a:spcBef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(empty line)</a:t>
            </a:r>
          </a:p>
          <a:p>
            <a:pPr marL="268287" lvl="2" indent="0">
              <a:spcBef>
                <a:spcPts val="0"/>
              </a:spcBef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ERROR Something bad happened</a:t>
            </a:r>
          </a:p>
          <a:p>
            <a:pPr marL="268287" lvl="2" indent="0">
              <a:spcBef>
                <a:spcPts val="0"/>
              </a:spcBef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WARN More details on the bad thing</a:t>
            </a:r>
          </a:p>
          <a:p>
            <a:pPr marL="268287" lvl="2" indent="0">
              <a:spcBef>
                <a:spcPts val="0"/>
              </a:spcBef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INFO back to normal 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messages</a:t>
            </a:r>
          </a:p>
          <a:p>
            <a:pPr marL="273050" lvl="1" indent="-273050">
              <a:buBlip>
                <a:blip r:embed="rId2"/>
              </a:buBlip>
            </a:pPr>
            <a:r>
              <a:rPr lang="es-ES" sz="1600" dirty="0" err="1">
                <a:cs typeface="ＭＳ Ｐゴシック" charset="0"/>
              </a:rPr>
              <a:t>For</a:t>
            </a:r>
            <a:r>
              <a:rPr lang="es-ES" sz="1600" dirty="0">
                <a:cs typeface="ＭＳ Ｐゴシック" charset="0"/>
              </a:rPr>
              <a:t> </a:t>
            </a:r>
            <a:r>
              <a:rPr lang="es-ES" sz="1600" dirty="0" err="1">
                <a:cs typeface="ＭＳ Ｐゴシック" charset="0"/>
              </a:rPr>
              <a:t>that</a:t>
            </a:r>
            <a:r>
              <a:rPr lang="es-ES" sz="1600" dirty="0">
                <a:cs typeface="ＭＳ Ｐゴシック" charset="0"/>
              </a:rPr>
              <a:t> </a:t>
            </a:r>
            <a:r>
              <a:rPr lang="es-ES" sz="1600" dirty="0" err="1">
                <a:cs typeface="ＭＳ Ｐゴシック" charset="0"/>
              </a:rPr>
              <a:t>we</a:t>
            </a:r>
            <a:r>
              <a:rPr lang="es-ES" sz="1600" dirty="0">
                <a:cs typeface="ＭＳ Ｐゴシック" charset="0"/>
              </a:rPr>
              <a:t> </a:t>
            </a:r>
            <a:r>
              <a:rPr lang="es-ES" sz="1600" dirty="0" err="1">
                <a:cs typeface="ＭＳ Ｐゴシック" charset="0"/>
              </a:rPr>
              <a:t>type</a:t>
            </a:r>
            <a:r>
              <a:rPr lang="es-ES" sz="1600" dirty="0">
                <a:cs typeface="ＭＳ Ｐゴシック" charset="0"/>
              </a:rPr>
              <a:t> </a:t>
            </a:r>
            <a:r>
              <a:rPr lang="es-ES" sz="1600" dirty="0" err="1">
                <a:cs typeface="ＭＳ Ｐゴシック" charset="0"/>
              </a:rPr>
              <a:t>this</a:t>
            </a:r>
            <a:r>
              <a:rPr lang="es-ES" sz="1600" dirty="0">
                <a:cs typeface="ＭＳ Ｐゴシック" charset="0"/>
              </a:rPr>
              <a:t> </a:t>
            </a:r>
            <a:r>
              <a:rPr lang="es-ES" sz="1600" dirty="0" err="1">
                <a:cs typeface="ＭＳ Ｐゴシック" charset="0"/>
              </a:rPr>
              <a:t>sequence</a:t>
            </a:r>
            <a:r>
              <a:rPr lang="es-ES" sz="1600" dirty="0">
                <a:cs typeface="ＭＳ Ｐゴシック" charset="0"/>
              </a:rPr>
              <a:t> of </a:t>
            </a:r>
            <a:r>
              <a:rPr lang="es-ES" sz="1600" dirty="0" err="1">
                <a:cs typeface="ＭＳ Ｐゴシック" charset="0"/>
              </a:rPr>
              <a:t>commands</a:t>
            </a:r>
            <a:endParaRPr lang="es-ES" sz="1600" dirty="0">
              <a:cs typeface="ＭＳ Ｐゴシック" charset="0"/>
            </a:endParaRP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Read input file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("input.txt")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Split into words and remove empty lines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tokenized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input.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filter(line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line.size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&gt; 0).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map(line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line.split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 ")).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Extract the first word from each line (the log level) and do a count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counts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tokenized.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map(words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(words(0), 1)).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reduceByKey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 (a, b)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 + b 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s-ES" dirty="0"/>
          </a:p>
          <a:p>
            <a:pPr marL="400050" lvl="1" indent="0">
              <a:buNone/>
            </a:pP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Components</a:t>
            </a:r>
            <a:r>
              <a:rPr lang="es-ES" dirty="0" smtClean="0"/>
              <a:t> of </a:t>
            </a:r>
            <a:r>
              <a:rPr lang="es-ES" dirty="0" err="1" smtClean="0"/>
              <a:t>Execution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786660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sz="1600" dirty="0" err="1"/>
              <a:t>Due</a:t>
            </a:r>
            <a:r>
              <a:rPr lang="es-ES" sz="1600" dirty="0"/>
              <a:t> </a:t>
            </a:r>
            <a:r>
              <a:rPr lang="es-ES" sz="1600" dirty="0" err="1"/>
              <a:t>there</a:t>
            </a:r>
            <a:r>
              <a:rPr lang="es-ES" sz="1600" dirty="0"/>
              <a:t> are no </a:t>
            </a:r>
            <a:r>
              <a:rPr lang="es-ES" sz="1600" dirty="0" err="1"/>
              <a:t>actions</a:t>
            </a:r>
            <a:r>
              <a:rPr lang="es-ES" sz="1600" dirty="0"/>
              <a:t> </a:t>
            </a:r>
            <a:r>
              <a:rPr lang="es-ES" sz="1600" dirty="0" err="1"/>
              <a:t>only</a:t>
            </a:r>
            <a:r>
              <a:rPr lang="es-ES" sz="1600" dirty="0"/>
              <a:t> DAG </a:t>
            </a:r>
            <a:r>
              <a:rPr lang="es-ES" sz="1600" dirty="0" err="1"/>
              <a:t>was</a:t>
            </a:r>
            <a:r>
              <a:rPr lang="es-ES" sz="1600" dirty="0"/>
              <a:t> </a:t>
            </a:r>
            <a:r>
              <a:rPr lang="es-ES" sz="1600" dirty="0" err="1"/>
              <a:t>created</a:t>
            </a:r>
            <a:r>
              <a:rPr lang="es-ES" sz="1600" dirty="0"/>
              <a:t>. To </a:t>
            </a:r>
            <a:r>
              <a:rPr lang="es-ES" sz="1600" dirty="0" err="1"/>
              <a:t>display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lineage</a:t>
            </a:r>
            <a:r>
              <a:rPr lang="es-ES" sz="1600" dirty="0"/>
              <a:t> of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RDDs</a:t>
            </a:r>
            <a:r>
              <a:rPr lang="es-ES" sz="1600" dirty="0"/>
              <a:t> </a:t>
            </a:r>
            <a:r>
              <a:rPr lang="es-ES" sz="1600" dirty="0" err="1"/>
              <a:t>we</a:t>
            </a:r>
            <a:r>
              <a:rPr lang="es-ES" sz="1600" dirty="0"/>
              <a:t> can use </a:t>
            </a:r>
            <a:r>
              <a:rPr lang="es-ES" sz="1600" b="1" dirty="0" err="1"/>
              <a:t>toDebugString</a:t>
            </a:r>
            <a:endParaRPr lang="es-ES" sz="1600" b="1" dirty="0"/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Components</a:t>
            </a:r>
            <a:r>
              <a:rPr lang="es-ES" dirty="0" smtClean="0"/>
              <a:t> of </a:t>
            </a:r>
            <a:r>
              <a:rPr lang="es-ES" dirty="0" err="1" smtClean="0"/>
              <a:t>Execution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64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539552" y="1844824"/>
            <a:ext cx="59046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input.toDebugString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res85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 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(2)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input.text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MappedRDD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[292] at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textFile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at &lt;console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&gt;: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input.text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HadoopRDD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[291] at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textFile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at &lt;console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&gt;: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  <a:p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counts.toDebugString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res84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 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(2)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ShuffledRDD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[296] at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reduceByKey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at &lt;console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&gt;: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</a:p>
          <a:p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+-(2) </a:t>
            </a:r>
            <a:r>
              <a:rPr lang="da-D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MappedRDD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[295] at map at &lt;console</a:t>
            </a:r>
            <a:r>
              <a:rPr lang="da-D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&gt;: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FilteredRDD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[294] at filter at &lt;console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&gt;: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  <a:p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da-D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MappedRDD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[293] at map at &lt;console</a:t>
            </a:r>
            <a:r>
              <a:rPr lang="da-DK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&gt;:</a:t>
            </a:r>
            <a:r>
              <a:rPr lang="da-DK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input.text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MappedRDD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[292] at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textFile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at &lt;console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&gt;: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input.text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HadoopRDD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[291] at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textFile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at &lt;console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&gt;: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772816"/>
            <a:ext cx="1893289" cy="362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6407113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2000" dirty="0" err="1" smtClean="0"/>
              <a:t>When</a:t>
            </a:r>
            <a:r>
              <a:rPr lang="es-ES" sz="2000" dirty="0" smtClean="0"/>
              <a:t> </a:t>
            </a:r>
            <a:r>
              <a:rPr lang="es-ES" sz="2000" dirty="0" err="1" smtClean="0"/>
              <a:t>we</a:t>
            </a:r>
            <a:r>
              <a:rPr lang="es-ES" sz="2000" dirty="0" smtClean="0"/>
              <a:t> </a:t>
            </a:r>
            <a:r>
              <a:rPr lang="es-ES" sz="2000" dirty="0" err="1" smtClean="0"/>
              <a:t>perform</a:t>
            </a:r>
            <a:r>
              <a:rPr lang="es-ES" sz="2000" dirty="0" smtClean="0"/>
              <a:t> </a:t>
            </a:r>
            <a:r>
              <a:rPr lang="es-ES" sz="2000" dirty="0" err="1" smtClean="0"/>
              <a:t>the</a:t>
            </a:r>
            <a:r>
              <a:rPr lang="es-ES" sz="2000" dirty="0" smtClean="0"/>
              <a:t> </a:t>
            </a:r>
            <a:r>
              <a:rPr lang="es-ES" sz="2000" dirty="0" err="1" smtClean="0"/>
              <a:t>action</a:t>
            </a:r>
            <a:r>
              <a:rPr lang="es-ES" sz="2000" dirty="0" smtClean="0"/>
              <a:t> </a:t>
            </a:r>
            <a:r>
              <a:rPr lang="en-GB" sz="2000" dirty="0"/>
              <a:t>Spark’s scheduler creates a physical execution plan to compute the </a:t>
            </a:r>
            <a:r>
              <a:rPr lang="en-GB" sz="2000" dirty="0" smtClean="0"/>
              <a:t>RDDs</a:t>
            </a:r>
          </a:p>
          <a:p>
            <a:pPr marL="400050" lvl="1" indent="0">
              <a:buNone/>
            </a:pP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counts.collect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00050" lvl="1" indent="0"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res86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Array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[(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)] 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Array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,1), (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,4), (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WARN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,2))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Components</a:t>
            </a:r>
            <a:r>
              <a:rPr lang="es-ES" dirty="0"/>
              <a:t> of </a:t>
            </a:r>
            <a:r>
              <a:rPr lang="es-ES" dirty="0" err="1"/>
              <a:t>Execution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65</a:t>
            </a:fld>
            <a:endParaRPr lang="en-GB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852936"/>
            <a:ext cx="3639114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4" y="2872056"/>
            <a:ext cx="45365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scheduler performs </a:t>
            </a:r>
            <a:r>
              <a:rPr lang="en-GB" i="1" dirty="0"/>
              <a:t>pipelining</a:t>
            </a:r>
            <a:r>
              <a:rPr lang="en-GB" dirty="0"/>
              <a:t>, </a:t>
            </a:r>
            <a:r>
              <a:rPr lang="en-GB" dirty="0" smtClean="0"/>
              <a:t>or collapsing </a:t>
            </a:r>
            <a:r>
              <a:rPr lang="en-GB" dirty="0"/>
              <a:t>of multiple RDDs into a single stage. 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Pipelining </a:t>
            </a:r>
            <a:r>
              <a:rPr lang="en-GB" dirty="0"/>
              <a:t>occurs when RDDs can </a:t>
            </a:r>
            <a:r>
              <a:rPr lang="en-GB" dirty="0" smtClean="0"/>
              <a:t>be </a:t>
            </a:r>
            <a:r>
              <a:rPr lang="en-GB" dirty="0"/>
              <a:t>computed from their parents without data </a:t>
            </a:r>
            <a:r>
              <a:rPr lang="en-GB" dirty="0" smtClean="0"/>
              <a:t>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Each stage </a:t>
            </a:r>
            <a:r>
              <a:rPr lang="en-GB" dirty="0"/>
              <a:t>has </a:t>
            </a:r>
            <a:r>
              <a:rPr lang="en-GB" i="1" dirty="0"/>
              <a:t>tasks </a:t>
            </a:r>
            <a:r>
              <a:rPr lang="en-GB" dirty="0"/>
              <a:t>for each partition in that </a:t>
            </a:r>
            <a:r>
              <a:rPr lang="en-GB" dirty="0" smtClean="0"/>
              <a:t>RDD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Spark’s internal scheduler may truncate the lineage of </a:t>
            </a:r>
            <a:r>
              <a:rPr lang="en-GB" dirty="0" smtClean="0"/>
              <a:t>the RDD </a:t>
            </a:r>
            <a:r>
              <a:rPr lang="en-GB" dirty="0"/>
              <a:t>graph if an existing RDD has already been </a:t>
            </a:r>
            <a:r>
              <a:rPr lang="en-GB" dirty="0" smtClean="0"/>
              <a:t>persisted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6896606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Driver / </a:t>
            </a:r>
            <a:r>
              <a:rPr lang="es-ES" dirty="0" err="1" smtClean="0"/>
              <a:t>executor</a:t>
            </a:r>
            <a:r>
              <a:rPr lang="es-ES" dirty="0" smtClean="0"/>
              <a:t> </a:t>
            </a:r>
            <a:r>
              <a:rPr lang="es-ES" dirty="0" err="1" smtClean="0"/>
              <a:t>steps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66</a:t>
            </a:fld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39" y="1460084"/>
            <a:ext cx="8093701" cy="4799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6927504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cluster</a:t>
            </a:r>
            <a:r>
              <a:rPr lang="es-ES" dirty="0" smtClean="0"/>
              <a:t> manager </a:t>
            </a:r>
            <a:r>
              <a:rPr lang="es-ES" dirty="0" err="1" smtClean="0"/>
              <a:t>is</a:t>
            </a:r>
            <a:r>
              <a:rPr lang="es-ES" dirty="0" smtClean="0"/>
              <a:t> a </a:t>
            </a:r>
            <a:r>
              <a:rPr lang="es-ES" dirty="0" err="1" smtClean="0"/>
              <a:t>pluggable</a:t>
            </a:r>
            <a:r>
              <a:rPr lang="es-ES" dirty="0" smtClean="0"/>
              <a:t> </a:t>
            </a:r>
            <a:r>
              <a:rPr lang="es-ES" dirty="0" err="1" smtClean="0"/>
              <a:t>component</a:t>
            </a:r>
            <a:r>
              <a:rPr lang="es-ES" dirty="0" smtClean="0"/>
              <a:t>. Can run </a:t>
            </a:r>
            <a:r>
              <a:rPr lang="es-ES" dirty="0" err="1" smtClean="0"/>
              <a:t>on</a:t>
            </a:r>
            <a:r>
              <a:rPr lang="es-ES" dirty="0" smtClean="0"/>
              <a:t> top of YARN, </a:t>
            </a:r>
            <a:r>
              <a:rPr lang="es-ES" dirty="0" err="1" smtClean="0"/>
              <a:t>Mesos</a:t>
            </a:r>
            <a:r>
              <a:rPr lang="es-ES" dirty="0" smtClean="0"/>
              <a:t> and a Stand-</a:t>
            </a:r>
            <a:r>
              <a:rPr lang="es-ES" dirty="0" err="1" smtClean="0"/>
              <a:t>alone</a:t>
            </a:r>
            <a:r>
              <a:rPr lang="es-ES" dirty="0" smtClean="0"/>
              <a:t> </a:t>
            </a:r>
            <a:r>
              <a:rPr lang="es-ES" dirty="0" err="1" smtClean="0"/>
              <a:t>cluster</a:t>
            </a:r>
            <a:r>
              <a:rPr lang="es-ES" dirty="0" smtClean="0"/>
              <a:t> manager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Cluster</a:t>
            </a:r>
            <a:r>
              <a:rPr lang="es-ES" dirty="0" smtClean="0"/>
              <a:t> Manager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67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204864"/>
            <a:ext cx="60769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549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Single script </a:t>
            </a:r>
            <a:r>
              <a:rPr lang="es-ES" b="1" dirty="0" err="1" smtClean="0"/>
              <a:t>spark-submit</a:t>
            </a:r>
            <a:r>
              <a:rPr lang="es-ES" b="1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options</a:t>
            </a:r>
            <a:r>
              <a:rPr lang="es-ES" dirty="0" smtClean="0"/>
              <a:t> to </a:t>
            </a:r>
            <a:r>
              <a:rPr lang="es-ES" dirty="0" err="1" smtClean="0"/>
              <a:t>conect</a:t>
            </a:r>
            <a:r>
              <a:rPr lang="es-ES" dirty="0" smtClean="0"/>
              <a:t> to </a:t>
            </a:r>
            <a:r>
              <a:rPr lang="es-ES" dirty="0" err="1" smtClean="0"/>
              <a:t>clusters</a:t>
            </a:r>
            <a:r>
              <a:rPr lang="es-ES" dirty="0" smtClean="0"/>
              <a:t> and control </a:t>
            </a:r>
            <a:r>
              <a:rPr lang="es-ES" dirty="0" err="1" smtClean="0"/>
              <a:t>resources</a:t>
            </a:r>
            <a:endParaRPr lang="es-E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The </a:t>
            </a:r>
            <a:r>
              <a:rPr lang="en-GB" dirty="0"/>
              <a:t>user submits an application using </a:t>
            </a:r>
            <a:r>
              <a:rPr lang="en-GB" b="1" dirty="0"/>
              <a:t>spark-submit</a:t>
            </a:r>
            <a:r>
              <a:rPr lang="en-GB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spark-submit </a:t>
            </a:r>
            <a:r>
              <a:rPr lang="en-GB" dirty="0"/>
              <a:t>launches the driver program and invokes the main() </a:t>
            </a:r>
            <a:r>
              <a:rPr lang="en-GB" dirty="0" smtClean="0"/>
              <a:t>method specified by </a:t>
            </a:r>
            <a:r>
              <a:rPr lang="en-GB" dirty="0"/>
              <a:t>the user.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The </a:t>
            </a:r>
            <a:r>
              <a:rPr lang="en-GB" dirty="0"/>
              <a:t>driver program contacts the cluster manager to ask for resources to </a:t>
            </a:r>
            <a:r>
              <a:rPr lang="en-GB" dirty="0" smtClean="0"/>
              <a:t>launch executors</a:t>
            </a:r>
            <a:r>
              <a:rPr lang="en-GB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The </a:t>
            </a:r>
            <a:r>
              <a:rPr lang="en-GB" dirty="0"/>
              <a:t>cluster manager launches executors on behalf of the driver program.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The </a:t>
            </a:r>
            <a:r>
              <a:rPr lang="en-GB" dirty="0"/>
              <a:t>driver process runs through the user application. Based on the </a:t>
            </a:r>
            <a:r>
              <a:rPr lang="en-GB" dirty="0" smtClean="0"/>
              <a:t>RDD actions</a:t>
            </a:r>
            <a:r>
              <a:rPr lang="en-GB" dirty="0"/>
              <a:t> </a:t>
            </a:r>
            <a:r>
              <a:rPr lang="en-GB" dirty="0" smtClean="0"/>
              <a:t>and </a:t>
            </a:r>
            <a:r>
              <a:rPr lang="en-GB" dirty="0"/>
              <a:t>transformations in the program, the driver sends work to executors in </a:t>
            </a:r>
            <a:r>
              <a:rPr lang="en-GB" dirty="0" smtClean="0"/>
              <a:t>the form </a:t>
            </a:r>
            <a:r>
              <a:rPr lang="en-GB" dirty="0"/>
              <a:t>of tasks.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Tasks </a:t>
            </a:r>
            <a:r>
              <a:rPr lang="en-GB" dirty="0"/>
              <a:t>are run on executor processes to compute and save results.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If </a:t>
            </a:r>
            <a:r>
              <a:rPr lang="en-GB" dirty="0"/>
              <a:t>the driver’s main() method exits or it calls </a:t>
            </a:r>
            <a:r>
              <a:rPr lang="en-GB" dirty="0" err="1"/>
              <a:t>SparkContext.stop</a:t>
            </a:r>
            <a:r>
              <a:rPr lang="en-GB" dirty="0"/>
              <a:t>(), it </a:t>
            </a:r>
            <a:r>
              <a:rPr lang="en-GB" dirty="0" smtClean="0"/>
              <a:t>will terminate</a:t>
            </a:r>
            <a:r>
              <a:rPr lang="en-GB" dirty="0"/>
              <a:t> </a:t>
            </a:r>
            <a:r>
              <a:rPr lang="en-GB" dirty="0" smtClean="0"/>
              <a:t>the </a:t>
            </a:r>
            <a:r>
              <a:rPr lang="en-GB" dirty="0"/>
              <a:t>executors and release resources from the cluster manager.</a:t>
            </a:r>
            <a:endParaRPr lang="en-GB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Launching</a:t>
            </a:r>
            <a:r>
              <a:rPr lang="es-ES" dirty="0" smtClean="0"/>
              <a:t> a </a:t>
            </a:r>
            <a:r>
              <a:rPr lang="es-ES" dirty="0" err="1" smtClean="0"/>
              <a:t>program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2551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sz="1600" dirty="0" err="1"/>
              <a:t>Primary</a:t>
            </a:r>
            <a:r>
              <a:rPr lang="es-ES" sz="1600" dirty="0"/>
              <a:t> </a:t>
            </a:r>
            <a:r>
              <a:rPr lang="es-ES" sz="1600" dirty="0" err="1"/>
              <a:t>mechanism</a:t>
            </a:r>
            <a:r>
              <a:rPr lang="es-ES" sz="1600" dirty="0"/>
              <a:t>: </a:t>
            </a:r>
            <a:r>
              <a:rPr lang="es-ES" sz="1600" dirty="0" err="1"/>
              <a:t>SparkConf</a:t>
            </a:r>
            <a:endParaRPr lang="es-ES" sz="1600" dirty="0"/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lang="en-GB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SparkConf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conf.</a:t>
            </a:r>
            <a:r>
              <a:rPr lang="en-GB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("spark.app.name", "My Spark App")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conf.</a:t>
            </a:r>
            <a:r>
              <a:rPr lang="en-GB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spark.master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", "local[4]")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conf.</a:t>
            </a:r>
            <a:r>
              <a:rPr lang="en-GB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spark.ui.port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", "36000") </a:t>
            </a:r>
            <a:r>
              <a:rPr lang="en-GB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Override the default port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a </a:t>
            </a:r>
            <a:r>
              <a:rPr lang="en-GB" sz="105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SparkContext</a:t>
            </a:r>
            <a:r>
              <a:rPr lang="en-GB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 with this configuration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lang="en-GB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SparkContext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</a:t>
            </a:r>
            <a:r>
              <a:rPr lang="en-GB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2" indent="0">
              <a:buNone/>
            </a:pPr>
            <a:r>
              <a:rPr lang="es-ES" sz="1400" dirty="0" err="1" smtClean="0"/>
              <a:t>SparkConf</a:t>
            </a:r>
            <a:r>
              <a:rPr lang="es-ES" sz="1400" dirty="0" smtClean="0"/>
              <a:t> </a:t>
            </a:r>
            <a:r>
              <a:rPr lang="es-ES" sz="1400" dirty="0" err="1" smtClean="0"/>
              <a:t>provides</a:t>
            </a:r>
            <a:r>
              <a:rPr lang="es-ES" sz="1400" dirty="0" smtClean="0"/>
              <a:t> </a:t>
            </a:r>
            <a:r>
              <a:rPr lang="es-ES" sz="1400" dirty="0" err="1" smtClean="0"/>
              <a:t>methods</a:t>
            </a:r>
            <a:r>
              <a:rPr lang="es-ES" sz="1400" dirty="0" smtClean="0"/>
              <a:t> por </a:t>
            </a:r>
            <a:r>
              <a:rPr lang="es-ES" sz="1400" dirty="0" err="1" smtClean="0"/>
              <a:t>setting</a:t>
            </a:r>
            <a:r>
              <a:rPr lang="es-ES" sz="1400" dirty="0" smtClean="0"/>
              <a:t> </a:t>
            </a:r>
            <a:r>
              <a:rPr lang="es-ES" sz="1400" dirty="0" err="1" smtClean="0"/>
              <a:t>comon</a:t>
            </a:r>
            <a:r>
              <a:rPr lang="es-ES" sz="1400" dirty="0" smtClean="0"/>
              <a:t> </a:t>
            </a:r>
            <a:r>
              <a:rPr lang="es-ES" sz="1400" dirty="0" err="1" smtClean="0"/>
              <a:t>params</a:t>
            </a:r>
            <a:r>
              <a:rPr lang="es-ES" sz="1400" dirty="0" smtClean="0"/>
              <a:t> </a:t>
            </a:r>
            <a:r>
              <a:rPr lang="es-ES" sz="1400" dirty="0" err="1" smtClean="0"/>
              <a:t>like</a:t>
            </a:r>
            <a:r>
              <a:rPr lang="es-ES" sz="1400" dirty="0" smtClean="0"/>
              <a:t> </a:t>
            </a:r>
            <a:r>
              <a:rPr lang="es-ES" sz="1400" b="1" dirty="0" err="1" smtClean="0"/>
              <a:t>setAppName</a:t>
            </a:r>
            <a:r>
              <a:rPr lang="es-ES" sz="1400" b="1" dirty="0" smtClean="0"/>
              <a:t>()</a:t>
            </a:r>
            <a:r>
              <a:rPr lang="es-ES" sz="1400" dirty="0" smtClean="0"/>
              <a:t> and </a:t>
            </a:r>
            <a:r>
              <a:rPr lang="es-ES" sz="1400" b="1" dirty="0" err="1" smtClean="0"/>
              <a:t>setMaster</a:t>
            </a:r>
            <a:r>
              <a:rPr lang="es-ES" sz="1400" b="1" dirty="0" smtClean="0"/>
              <a:t> ()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1600" dirty="0" err="1"/>
              <a:t>spark-submit</a:t>
            </a:r>
            <a:r>
              <a:rPr lang="es-ES" sz="1600" dirty="0"/>
              <a:t> </a:t>
            </a:r>
            <a:r>
              <a:rPr lang="es-ES" sz="1600" dirty="0" err="1"/>
              <a:t>provides</a:t>
            </a:r>
            <a:r>
              <a:rPr lang="es-ES" sz="1600" dirty="0"/>
              <a:t> </a:t>
            </a:r>
            <a:r>
              <a:rPr lang="es-ES" sz="1600" dirty="0" err="1"/>
              <a:t>flags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</a:t>
            </a:r>
            <a:r>
              <a:rPr lang="es-ES" sz="1600" dirty="0" err="1"/>
              <a:t>most</a:t>
            </a:r>
            <a:r>
              <a:rPr lang="es-ES" sz="1600" dirty="0"/>
              <a:t> </a:t>
            </a:r>
            <a:r>
              <a:rPr lang="es-ES" sz="1600" dirty="0" err="1"/>
              <a:t>common</a:t>
            </a:r>
            <a:r>
              <a:rPr lang="es-ES" sz="1600" dirty="0"/>
              <a:t> </a:t>
            </a:r>
            <a:r>
              <a:rPr lang="es-ES" sz="1600" dirty="0" err="1"/>
              <a:t>config</a:t>
            </a:r>
            <a:r>
              <a:rPr lang="es-ES" sz="1600" dirty="0"/>
              <a:t> and –</a:t>
            </a:r>
            <a:r>
              <a:rPr lang="es-ES" sz="1600" dirty="0" err="1"/>
              <a:t>conf</a:t>
            </a:r>
            <a:r>
              <a:rPr lang="es-ES" sz="1600" dirty="0"/>
              <a:t> to </a:t>
            </a:r>
            <a:r>
              <a:rPr lang="es-ES" sz="1600" dirty="0" err="1"/>
              <a:t>setup</a:t>
            </a:r>
            <a:r>
              <a:rPr lang="es-ES" sz="1600" dirty="0"/>
              <a:t> </a:t>
            </a:r>
            <a:r>
              <a:rPr lang="es-ES" sz="1600" dirty="0" err="1"/>
              <a:t>any</a:t>
            </a:r>
            <a:r>
              <a:rPr lang="es-ES" sz="1600" dirty="0"/>
              <a:t> </a:t>
            </a:r>
            <a:r>
              <a:rPr lang="es-ES" sz="1600" dirty="0" err="1"/>
              <a:t>config</a:t>
            </a:r>
            <a:r>
              <a:rPr lang="es-ES" sz="1600" dirty="0"/>
              <a:t> </a:t>
            </a:r>
            <a:r>
              <a:rPr lang="es-ES" sz="1600" dirty="0" err="1"/>
              <a:t>value</a:t>
            </a:r>
            <a:endParaRPr lang="es-ES" sz="1600" dirty="0"/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$ bin/spark-submit </a:t>
            </a:r>
            <a:r>
              <a:rPr lang="en-GB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--class </a:t>
            </a: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com.example.MyApp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--master local[4] </a:t>
            </a:r>
            <a:r>
              <a:rPr lang="en-GB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--name "My Spark App" </a:t>
            </a:r>
            <a:r>
              <a:rPr lang="en-GB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spark.ui.port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=36000 </a:t>
            </a:r>
            <a:r>
              <a:rPr lang="en-GB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myApp.jar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1600" dirty="0" err="1" smtClean="0"/>
              <a:t>Spark-submit</a:t>
            </a:r>
            <a:r>
              <a:rPr lang="es-ES" sz="1600" dirty="0" smtClean="0"/>
              <a:t> </a:t>
            </a:r>
            <a:r>
              <a:rPr lang="es-ES" sz="1600" dirty="0" err="1"/>
              <a:t>reads</a:t>
            </a:r>
            <a:r>
              <a:rPr lang="es-ES" sz="1600" dirty="0"/>
              <a:t> </a:t>
            </a:r>
            <a:r>
              <a:rPr lang="es-ES" sz="1600" dirty="0" err="1"/>
              <a:t>conf</a:t>
            </a:r>
            <a:r>
              <a:rPr lang="es-ES" sz="1600" dirty="0"/>
              <a:t>/</a:t>
            </a:r>
            <a:r>
              <a:rPr lang="es-ES" sz="1600" dirty="0" err="1"/>
              <a:t>spark-default.conf</a:t>
            </a:r>
            <a:r>
              <a:rPr lang="es-ES" sz="1600" dirty="0"/>
              <a:t> file </a:t>
            </a:r>
            <a:r>
              <a:rPr lang="es-ES" sz="1600" dirty="0" err="1"/>
              <a:t>but</a:t>
            </a:r>
            <a:r>
              <a:rPr lang="es-ES" sz="1600" dirty="0"/>
              <a:t> </a:t>
            </a:r>
            <a:r>
              <a:rPr lang="es-ES" sz="1600" dirty="0" err="1"/>
              <a:t>you</a:t>
            </a:r>
            <a:r>
              <a:rPr lang="es-ES" sz="1600" dirty="0"/>
              <a:t> can </a:t>
            </a:r>
            <a:r>
              <a:rPr lang="es-ES" sz="1600" dirty="0" err="1"/>
              <a:t>customize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location</a:t>
            </a:r>
            <a:r>
              <a:rPr lang="es-ES" sz="1600" dirty="0"/>
              <a:t>: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$ bin/spark-submit </a:t>
            </a:r>
            <a:r>
              <a:rPr lang="en-GB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--class </a:t>
            </a: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com.example.MyApp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--properties-file my-</a:t>
            </a: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config.conf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myApp.jar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## Contents of my-</a:t>
            </a:r>
            <a:r>
              <a:rPr lang="en-GB" sz="105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config.conf</a:t>
            </a:r>
            <a:r>
              <a:rPr lang="en-GB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 ##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spark.master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local[4]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spark.app.name "My Spark App"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spark.ui.port</a:t>
            </a:r>
            <a:r>
              <a:rPr lang="en-GB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36000</a:t>
            </a:r>
            <a:endParaRPr lang="es-E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s-ES" sz="1600" dirty="0"/>
              <a:t>Full </a:t>
            </a:r>
            <a:r>
              <a:rPr lang="es-ES" sz="1600" dirty="0" err="1"/>
              <a:t>List</a:t>
            </a:r>
            <a:r>
              <a:rPr lang="es-ES" sz="1600" dirty="0"/>
              <a:t> of </a:t>
            </a:r>
            <a:r>
              <a:rPr lang="es-ES" sz="1600" dirty="0" err="1"/>
              <a:t>configuration</a:t>
            </a:r>
            <a:r>
              <a:rPr lang="es-ES" sz="1600" dirty="0"/>
              <a:t> are in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Spark</a:t>
            </a:r>
            <a:r>
              <a:rPr lang="es-ES" sz="1600" dirty="0"/>
              <a:t> </a:t>
            </a:r>
            <a:r>
              <a:rPr lang="es-ES" sz="1600" dirty="0" err="1"/>
              <a:t>documentation</a:t>
            </a:r>
            <a:r>
              <a:rPr lang="es-ES" sz="1600" dirty="0"/>
              <a:t> http://spark.apache.org/docs/latest/configuration.html</a:t>
            </a:r>
            <a:endParaRPr lang="en-GB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Spark</a:t>
            </a:r>
            <a:r>
              <a:rPr lang="es-ES" dirty="0"/>
              <a:t> </a:t>
            </a:r>
            <a:r>
              <a:rPr lang="es-ES" dirty="0" err="1" smtClean="0"/>
              <a:t>Configuration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10602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endParaRPr lang="en-GB" sz="1800" b="1" dirty="0" smtClean="0"/>
          </a:p>
          <a:p>
            <a:endParaRPr lang="en-GB" sz="1800" b="1" dirty="0"/>
          </a:p>
          <a:p>
            <a:endParaRPr lang="en-GB" sz="1800" b="1" dirty="0" smtClean="0"/>
          </a:p>
          <a:p>
            <a:endParaRPr lang="en-GB" sz="1800" b="1" dirty="0"/>
          </a:p>
          <a:p>
            <a:endParaRPr lang="en-GB" sz="1800" b="1" dirty="0" smtClean="0"/>
          </a:p>
          <a:p>
            <a:endParaRPr lang="en-GB" sz="1800" b="1" dirty="0"/>
          </a:p>
          <a:p>
            <a:endParaRPr lang="en-GB" sz="1800" b="1" dirty="0" smtClean="0"/>
          </a:p>
          <a:p>
            <a:endParaRPr lang="en-GB" sz="1800" b="1" dirty="0"/>
          </a:p>
          <a:p>
            <a:endParaRPr lang="en-GB" sz="1800" b="1" dirty="0" smtClean="0"/>
          </a:p>
          <a:p>
            <a:endParaRPr lang="en-GB" sz="1800" b="1" dirty="0"/>
          </a:p>
          <a:p>
            <a:endParaRPr lang="en-GB" sz="1800" b="1" dirty="0" smtClean="0"/>
          </a:p>
          <a:p>
            <a:pPr marL="0" indent="0">
              <a:buNone/>
            </a:pPr>
            <a:endParaRPr lang="en-GB" sz="1800" b="1" dirty="0"/>
          </a:p>
          <a:p>
            <a:endParaRPr lang="en-GB" sz="1800" b="1" dirty="0" smtClean="0"/>
          </a:p>
          <a:p>
            <a:r>
              <a:rPr lang="en-GB" sz="2600" b="1" dirty="0" smtClean="0"/>
              <a:t>Core</a:t>
            </a:r>
            <a:endParaRPr lang="en-GB" sz="2600" dirty="0"/>
          </a:p>
          <a:p>
            <a:pPr lvl="1"/>
            <a:r>
              <a:rPr lang="en-GB" sz="2000" dirty="0"/>
              <a:t>scheduling, distributing, and monitoring applications consisting of many computational tasks across many worker machines</a:t>
            </a:r>
          </a:p>
          <a:p>
            <a:r>
              <a:rPr lang="en-GB" sz="2600" dirty="0"/>
              <a:t>Higher-level components specialized for various workloads</a:t>
            </a:r>
          </a:p>
          <a:p>
            <a:pPr lvl="1"/>
            <a:r>
              <a:rPr lang="en-GB" sz="2100" b="1" dirty="0"/>
              <a:t>SQL: </a:t>
            </a:r>
            <a:r>
              <a:rPr lang="en-GB" sz="2100" dirty="0"/>
              <a:t>It allows querying data via SQL as well as the Apache Hive variant of </a:t>
            </a:r>
            <a:r>
              <a:rPr lang="en-GB" sz="2100" dirty="0" smtClean="0"/>
              <a:t>SQL and </a:t>
            </a:r>
            <a:r>
              <a:rPr lang="en-GB" sz="2100" dirty="0" err="1" smtClean="0"/>
              <a:t>DataFrames</a:t>
            </a:r>
            <a:endParaRPr lang="en-GB" sz="2100" dirty="0"/>
          </a:p>
          <a:p>
            <a:pPr lvl="1"/>
            <a:r>
              <a:rPr lang="en-GB" sz="2000" b="1" dirty="0"/>
              <a:t>Machine </a:t>
            </a:r>
            <a:r>
              <a:rPr lang="en-GB" sz="2000" b="1" dirty="0" smtClean="0"/>
              <a:t>learning: </a:t>
            </a:r>
            <a:r>
              <a:rPr lang="en-GB" sz="2200" dirty="0" err="1"/>
              <a:t>MLlib</a:t>
            </a:r>
            <a:r>
              <a:rPr lang="en-GB" sz="2200" dirty="0"/>
              <a:t> provides multiple types of machine learning algorithms, </a:t>
            </a:r>
            <a:r>
              <a:rPr lang="en-GB" sz="2200" dirty="0" smtClean="0"/>
              <a:t>including classification</a:t>
            </a:r>
            <a:r>
              <a:rPr lang="en-GB" sz="2200" dirty="0"/>
              <a:t>, regression, clustering, and collaborative filtering</a:t>
            </a:r>
          </a:p>
          <a:p>
            <a:pPr lvl="1"/>
            <a:r>
              <a:rPr lang="en-GB" sz="2000" b="1" dirty="0"/>
              <a:t>Graph </a:t>
            </a:r>
            <a:r>
              <a:rPr lang="en-GB" sz="2000" b="1" dirty="0" smtClean="0"/>
              <a:t>processing: </a:t>
            </a:r>
            <a:r>
              <a:rPr lang="en-GB" sz="2100" dirty="0"/>
              <a:t>To perform graph-parallel computations</a:t>
            </a:r>
          </a:p>
          <a:p>
            <a:pPr lvl="1"/>
            <a:r>
              <a:rPr lang="en-GB" sz="2000" b="1" dirty="0"/>
              <a:t>Stream </a:t>
            </a:r>
            <a:r>
              <a:rPr lang="en-GB" sz="2000" b="1" dirty="0" smtClean="0"/>
              <a:t>processing</a:t>
            </a:r>
            <a:r>
              <a:rPr lang="en-GB" sz="2100" dirty="0"/>
              <a:t>: </a:t>
            </a:r>
            <a:r>
              <a:rPr lang="en-GB" sz="2100" dirty="0" smtClean="0"/>
              <a:t>That </a:t>
            </a:r>
            <a:r>
              <a:rPr lang="en-GB" sz="2100" dirty="0"/>
              <a:t>enables processing of live streams of data like server </a:t>
            </a:r>
            <a:r>
              <a:rPr lang="en-GB" sz="2100" dirty="0" err="1"/>
              <a:t>logfiles</a:t>
            </a:r>
            <a:endParaRPr lang="en-GB" sz="2100" dirty="0"/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Unified</a:t>
            </a:r>
            <a:r>
              <a:rPr lang="es-ES" dirty="0" smtClean="0"/>
              <a:t> </a:t>
            </a:r>
            <a:r>
              <a:rPr lang="es-ES" dirty="0" err="1" smtClean="0"/>
              <a:t>stack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7</a:t>
            </a:fld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050892"/>
            <a:ext cx="4824536" cy="251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7851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2400" dirty="0" err="1" smtClean="0"/>
              <a:t>Available</a:t>
            </a:r>
            <a:r>
              <a:rPr lang="es-ES" sz="2400" dirty="0" smtClean="0"/>
              <a:t> at </a:t>
            </a:r>
            <a:r>
              <a:rPr lang="en-GB" sz="2400" i="1" dirty="0"/>
              <a:t>http</a:t>
            </a:r>
            <a:r>
              <a:rPr lang="en-GB" sz="2400" i="1" dirty="0" smtClean="0"/>
              <a:t>://&lt;server-driver&gt;:4040</a:t>
            </a:r>
          </a:p>
          <a:p>
            <a:r>
              <a:rPr lang="es-ES" sz="2400" i="1" dirty="0" smtClean="0"/>
              <a:t>YARN: http://&lt;ResourceManager&gt;:4040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 smtClean="0"/>
              <a:t> web UI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70</a:t>
            </a:fld>
            <a:endParaRPr lang="en-GB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438413"/>
            <a:ext cx="5004048" cy="4014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544" y="2564904"/>
            <a:ext cx="38164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Jobs: Progress and metrics of stages, tasks, and </a:t>
            </a:r>
            <a:r>
              <a:rPr lang="en-GB" dirty="0" smtClean="0"/>
              <a:t>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Storage: Information for RDDs that are </a:t>
            </a:r>
            <a:r>
              <a:rPr lang="en-GB" dirty="0" smtClean="0"/>
              <a:t>persisted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Executors: A list of executors present in the </a:t>
            </a:r>
            <a:r>
              <a:rPr lang="en-GB" dirty="0" smtClean="0"/>
              <a:t>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Environment: Debugging Spark’s configuration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5320150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In </a:t>
            </a:r>
            <a:r>
              <a:rPr lang="es-ES" dirty="0" err="1" smtClean="0"/>
              <a:t>Yarn</a:t>
            </a:r>
            <a:endParaRPr lang="es-ES" dirty="0" smtClean="0"/>
          </a:p>
          <a:p>
            <a:pPr lvl="1"/>
            <a:r>
              <a:rPr lang="en-GB" dirty="0"/>
              <a:t>yarn logs -</a:t>
            </a:r>
            <a:r>
              <a:rPr lang="en-GB" dirty="0" err="1"/>
              <a:t>applicationId</a:t>
            </a:r>
            <a:r>
              <a:rPr lang="en-GB" dirty="0"/>
              <a:t> </a:t>
            </a:r>
            <a:r>
              <a:rPr lang="en-GB" i="1" dirty="0"/>
              <a:t>&lt;app ID</a:t>
            </a:r>
            <a:r>
              <a:rPr lang="en-GB" i="1" dirty="0" smtClean="0"/>
              <a:t>&gt;</a:t>
            </a:r>
            <a:r>
              <a:rPr lang="en-GB" dirty="0"/>
              <a:t> </a:t>
            </a:r>
            <a:r>
              <a:rPr lang="en-GB" dirty="0" smtClean="0"/>
              <a:t>when app has finished (logs are </a:t>
            </a:r>
            <a:r>
              <a:rPr lang="en-GB" dirty="0" err="1" smtClean="0"/>
              <a:t>agregated</a:t>
            </a:r>
            <a:r>
              <a:rPr lang="en-GB" dirty="0" smtClean="0"/>
              <a:t>)</a:t>
            </a:r>
          </a:p>
          <a:p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running</a:t>
            </a:r>
            <a:r>
              <a:rPr lang="es-ES" dirty="0" smtClean="0"/>
              <a:t> app: </a:t>
            </a:r>
            <a:r>
              <a:rPr lang="en-GB" dirty="0"/>
              <a:t>click through the </a:t>
            </a:r>
            <a:r>
              <a:rPr lang="en-GB" dirty="0" err="1" smtClean="0"/>
              <a:t>ResourceManager</a:t>
            </a:r>
            <a:r>
              <a:rPr lang="en-GB" dirty="0"/>
              <a:t> </a:t>
            </a:r>
            <a:r>
              <a:rPr lang="en-GB" dirty="0" smtClean="0"/>
              <a:t>UI </a:t>
            </a:r>
            <a:r>
              <a:rPr lang="en-GB" dirty="0"/>
              <a:t>to the Nodes page, then browse to a particular node, and from there, </a:t>
            </a:r>
            <a:r>
              <a:rPr lang="en-GB" dirty="0" smtClean="0"/>
              <a:t>a particular </a:t>
            </a:r>
            <a:r>
              <a:rPr lang="en-GB" dirty="0"/>
              <a:t>container</a:t>
            </a: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Drivers and </a:t>
            </a:r>
            <a:r>
              <a:rPr lang="es-ES" dirty="0" err="1" smtClean="0"/>
              <a:t>Executor</a:t>
            </a:r>
            <a:r>
              <a:rPr lang="es-ES" dirty="0" smtClean="0"/>
              <a:t> </a:t>
            </a:r>
            <a:r>
              <a:rPr lang="es-ES" dirty="0" err="1" smtClean="0"/>
              <a:t>logs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014483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1" y="908720"/>
            <a:ext cx="8296274" cy="5522244"/>
          </a:xfrm>
        </p:spPr>
        <p:txBody>
          <a:bodyPr>
            <a:noAutofit/>
          </a:bodyPr>
          <a:lstStyle/>
          <a:p>
            <a:r>
              <a:rPr lang="es-ES" sz="1800" dirty="0" err="1" smtClean="0"/>
              <a:t>Level</a:t>
            </a:r>
            <a:r>
              <a:rPr lang="es-ES" sz="1800" dirty="0" smtClean="0"/>
              <a:t> of </a:t>
            </a:r>
            <a:r>
              <a:rPr lang="es-ES" sz="1800" dirty="0" err="1" smtClean="0"/>
              <a:t>Parallelism</a:t>
            </a:r>
            <a:endParaRPr lang="es-ES" sz="1800" dirty="0" smtClean="0"/>
          </a:p>
          <a:p>
            <a:pPr lvl="1"/>
            <a:r>
              <a:rPr lang="es-ES" sz="1400" dirty="0" err="1" smtClean="0"/>
              <a:t>If</a:t>
            </a:r>
            <a:r>
              <a:rPr lang="es-ES" sz="1400" dirty="0" smtClean="0"/>
              <a:t> </a:t>
            </a:r>
            <a:r>
              <a:rPr lang="es-ES" sz="1400" dirty="0" err="1" smtClean="0"/>
              <a:t>too</a:t>
            </a:r>
            <a:r>
              <a:rPr lang="es-ES" sz="1400" dirty="0" smtClean="0"/>
              <a:t> </a:t>
            </a:r>
            <a:r>
              <a:rPr lang="es-ES" sz="1400" dirty="0" err="1" smtClean="0"/>
              <a:t>litle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err="1" smtClean="0">
                <a:sym typeface="Wingdings" panose="05000000000000000000" pitchFamily="2" charset="2"/>
              </a:rPr>
              <a:t>resources</a:t>
            </a:r>
            <a:r>
              <a:rPr lang="es-ES" sz="1400" dirty="0" smtClean="0">
                <a:sym typeface="Wingdings" panose="05000000000000000000" pitchFamily="2" charset="2"/>
              </a:rPr>
              <a:t> idles</a:t>
            </a:r>
          </a:p>
          <a:p>
            <a:pPr lvl="1"/>
            <a:r>
              <a:rPr lang="es-ES" sz="1400" dirty="0" err="1" smtClean="0">
                <a:sym typeface="Wingdings" panose="05000000000000000000" pitchFamily="2" charset="2"/>
              </a:rPr>
              <a:t>If</a:t>
            </a:r>
            <a:r>
              <a:rPr lang="es-ES" sz="1400" dirty="0" smtClean="0">
                <a:sym typeface="Wingdings" panose="05000000000000000000" pitchFamily="2" charset="2"/>
              </a:rPr>
              <a:t> </a:t>
            </a:r>
            <a:r>
              <a:rPr lang="es-ES" sz="1400" dirty="0" err="1" smtClean="0">
                <a:sym typeface="Wingdings" panose="05000000000000000000" pitchFamily="2" charset="2"/>
              </a:rPr>
              <a:t>too</a:t>
            </a:r>
            <a:r>
              <a:rPr lang="es-ES" sz="1400" dirty="0" smtClean="0">
                <a:sym typeface="Wingdings" panose="05000000000000000000" pitchFamily="2" charset="2"/>
              </a:rPr>
              <a:t> </a:t>
            </a:r>
            <a:r>
              <a:rPr lang="es-ES" sz="1400" dirty="0" err="1" smtClean="0">
                <a:sym typeface="Wingdings" panose="05000000000000000000" pitchFamily="2" charset="2"/>
              </a:rPr>
              <a:t>much</a:t>
            </a:r>
            <a:r>
              <a:rPr lang="es-ES" sz="1400" dirty="0" smtClean="0">
                <a:sym typeface="Wingdings" panose="05000000000000000000" pitchFamily="2" charset="2"/>
              </a:rPr>
              <a:t> </a:t>
            </a:r>
            <a:r>
              <a:rPr lang="es-ES" sz="1400" dirty="0" err="1" smtClean="0">
                <a:sym typeface="Wingdings" panose="05000000000000000000" pitchFamily="2" charset="2"/>
              </a:rPr>
              <a:t>overhead</a:t>
            </a:r>
            <a:r>
              <a:rPr lang="es-ES" sz="1400" dirty="0" smtClean="0">
                <a:sym typeface="Wingdings" panose="05000000000000000000" pitchFamily="2" charset="2"/>
              </a:rPr>
              <a:t> </a:t>
            </a:r>
            <a:r>
              <a:rPr lang="es-ES" sz="1400" dirty="0" err="1" smtClean="0">
                <a:sym typeface="Wingdings" panose="05000000000000000000" pitchFamily="2" charset="2"/>
              </a:rPr>
              <a:t>for</a:t>
            </a:r>
            <a:r>
              <a:rPr lang="es-ES" sz="1400" dirty="0" smtClean="0">
                <a:sym typeface="Wingdings" panose="05000000000000000000" pitchFamily="2" charset="2"/>
              </a:rPr>
              <a:t> </a:t>
            </a:r>
            <a:r>
              <a:rPr lang="es-ES" sz="1400" dirty="0" err="1" smtClean="0">
                <a:sym typeface="Wingdings" panose="05000000000000000000" pitchFamily="2" charset="2"/>
              </a:rPr>
              <a:t>each</a:t>
            </a:r>
            <a:r>
              <a:rPr lang="es-ES" sz="1400" dirty="0" smtClean="0">
                <a:sym typeface="Wingdings" panose="05000000000000000000" pitchFamily="2" charset="2"/>
              </a:rPr>
              <a:t> </a:t>
            </a:r>
            <a:r>
              <a:rPr lang="es-ES" sz="1400" dirty="0" err="1" smtClean="0">
                <a:sym typeface="Wingdings" panose="05000000000000000000" pitchFamily="2" charset="2"/>
              </a:rPr>
              <a:t>partition</a:t>
            </a:r>
            <a:r>
              <a:rPr lang="es-ES" sz="1400" dirty="0" smtClean="0">
                <a:sym typeface="Wingdings" panose="05000000000000000000" pitchFamily="2" charset="2"/>
              </a:rPr>
              <a:t> can be a </a:t>
            </a:r>
            <a:r>
              <a:rPr lang="es-ES" sz="1400" dirty="0" err="1" smtClean="0">
                <a:sym typeface="Wingdings" panose="05000000000000000000" pitchFamily="2" charset="2"/>
              </a:rPr>
              <a:t>problem</a:t>
            </a:r>
            <a:endParaRPr lang="es-ES" sz="1400" dirty="0" smtClean="0">
              <a:sym typeface="Wingdings" panose="05000000000000000000" pitchFamily="2" charset="2"/>
            </a:endParaRPr>
          </a:p>
          <a:p>
            <a:r>
              <a:rPr lang="es-ES" sz="1800" dirty="0" smtClean="0">
                <a:sym typeface="Wingdings" panose="05000000000000000000" pitchFamily="2" charset="2"/>
              </a:rPr>
              <a:t>To tune</a:t>
            </a:r>
          </a:p>
          <a:p>
            <a:pPr lvl="1"/>
            <a:r>
              <a:rPr lang="es-ES" sz="1400" dirty="0" smtClean="0">
                <a:sym typeface="Wingdings" panose="05000000000000000000" pitchFamily="2" charset="2"/>
              </a:rPr>
              <a:t>In </a:t>
            </a:r>
            <a:r>
              <a:rPr lang="es-ES" sz="1400" dirty="0" err="1" smtClean="0">
                <a:sym typeface="Wingdings" panose="05000000000000000000" pitchFamily="2" charset="2"/>
              </a:rPr>
              <a:t>operations</a:t>
            </a:r>
            <a:r>
              <a:rPr lang="es-ES" sz="1400" dirty="0" smtClean="0">
                <a:sym typeface="Wingdings" panose="05000000000000000000" pitchFamily="2" charset="2"/>
              </a:rPr>
              <a:t> </a:t>
            </a:r>
            <a:r>
              <a:rPr lang="es-ES" sz="1400" dirty="0" err="1" smtClean="0">
                <a:sym typeface="Wingdings" panose="05000000000000000000" pitchFamily="2" charset="2"/>
              </a:rPr>
              <a:t>that</a:t>
            </a:r>
            <a:r>
              <a:rPr lang="es-ES" sz="1400" dirty="0" smtClean="0">
                <a:sym typeface="Wingdings" panose="05000000000000000000" pitchFamily="2" charset="2"/>
              </a:rPr>
              <a:t> </a:t>
            </a:r>
            <a:r>
              <a:rPr lang="es-ES" sz="1400" dirty="0" err="1" smtClean="0">
                <a:sym typeface="Wingdings" panose="05000000000000000000" pitchFamily="2" charset="2"/>
              </a:rPr>
              <a:t>shuffle</a:t>
            </a:r>
            <a:r>
              <a:rPr lang="es-ES" sz="1400" dirty="0" smtClean="0">
                <a:sym typeface="Wingdings" panose="05000000000000000000" pitchFamily="2" charset="2"/>
              </a:rPr>
              <a:t> data </a:t>
            </a:r>
            <a:r>
              <a:rPr lang="es-ES" sz="1400" dirty="0" err="1" smtClean="0">
                <a:sym typeface="Wingdings" panose="05000000000000000000" pitchFamily="2" charset="2"/>
              </a:rPr>
              <a:t>you</a:t>
            </a:r>
            <a:r>
              <a:rPr lang="es-ES" sz="1400" dirty="0" smtClean="0">
                <a:sym typeface="Wingdings" panose="05000000000000000000" pitchFamily="2" charset="2"/>
              </a:rPr>
              <a:t> can </a:t>
            </a:r>
            <a:r>
              <a:rPr lang="es-ES" sz="1400" dirty="0" err="1" smtClean="0">
                <a:sym typeface="Wingdings" panose="05000000000000000000" pitchFamily="2" charset="2"/>
              </a:rPr>
              <a:t>give</a:t>
            </a:r>
            <a:r>
              <a:rPr lang="es-ES" sz="1400" dirty="0" smtClean="0">
                <a:sym typeface="Wingdings" panose="05000000000000000000" pitchFamily="2" charset="2"/>
              </a:rPr>
              <a:t> a </a:t>
            </a:r>
            <a:r>
              <a:rPr lang="es-ES" sz="1400" dirty="0" err="1" smtClean="0">
                <a:sym typeface="Wingdings" panose="05000000000000000000" pitchFamily="2" charset="2"/>
              </a:rPr>
              <a:t>degree</a:t>
            </a:r>
            <a:r>
              <a:rPr lang="es-ES" sz="1400" dirty="0" smtClean="0">
                <a:sym typeface="Wingdings" panose="05000000000000000000" pitchFamily="2" charset="2"/>
              </a:rPr>
              <a:t> of </a:t>
            </a:r>
            <a:r>
              <a:rPr lang="es-ES" sz="1400" dirty="0" err="1" smtClean="0">
                <a:sym typeface="Wingdings" panose="05000000000000000000" pitchFamily="2" charset="2"/>
              </a:rPr>
              <a:t>parallelism</a:t>
            </a:r>
            <a:r>
              <a:rPr lang="es-ES" sz="1400" dirty="0" smtClean="0">
                <a:sym typeface="Wingdings" panose="05000000000000000000" pitchFamily="2" charset="2"/>
              </a:rPr>
              <a:t> </a:t>
            </a:r>
            <a:r>
              <a:rPr lang="es-ES" sz="1400" dirty="0" err="1" smtClean="0">
                <a:sym typeface="Wingdings" panose="05000000000000000000" pitchFamily="2" charset="2"/>
              </a:rPr>
              <a:t>via</a:t>
            </a:r>
            <a:r>
              <a:rPr lang="es-ES" sz="1400" dirty="0" smtClean="0">
                <a:sym typeface="Wingdings" panose="05000000000000000000" pitchFamily="2" charset="2"/>
              </a:rPr>
              <a:t> </a:t>
            </a:r>
            <a:r>
              <a:rPr lang="es-ES" sz="1400" dirty="0" err="1" smtClean="0">
                <a:sym typeface="Wingdings" panose="05000000000000000000" pitchFamily="2" charset="2"/>
              </a:rPr>
              <a:t>parameter</a:t>
            </a:r>
            <a:endParaRPr lang="es-ES" sz="1400" dirty="0" smtClean="0">
              <a:sym typeface="Wingdings" panose="05000000000000000000" pitchFamily="2" charset="2"/>
            </a:endParaRPr>
          </a:p>
          <a:p>
            <a:pPr lvl="1"/>
            <a:r>
              <a:rPr lang="es-ES" sz="1400" dirty="0" smtClean="0">
                <a:sym typeface="Wingdings" panose="05000000000000000000" pitchFamily="2" charset="2"/>
              </a:rPr>
              <a:t>A RDD can be </a:t>
            </a:r>
            <a:r>
              <a:rPr lang="es-ES" sz="1400" dirty="0" err="1" smtClean="0">
                <a:sym typeface="Wingdings" panose="05000000000000000000" pitchFamily="2" charset="2"/>
              </a:rPr>
              <a:t>distribute</a:t>
            </a:r>
            <a:r>
              <a:rPr lang="es-ES" sz="1400" dirty="0" smtClean="0">
                <a:sym typeface="Wingdings" panose="05000000000000000000" pitchFamily="2" charset="2"/>
              </a:rPr>
              <a:t> to </a:t>
            </a:r>
            <a:r>
              <a:rPr lang="es-ES" sz="1400" dirty="0" err="1" smtClean="0">
                <a:sym typeface="Wingdings" panose="05000000000000000000" pitchFamily="2" charset="2"/>
              </a:rPr>
              <a:t>have</a:t>
            </a:r>
            <a:r>
              <a:rPr lang="es-ES" sz="1400" dirty="0" smtClean="0">
                <a:sym typeface="Wingdings" panose="05000000000000000000" pitchFamily="2" charset="2"/>
              </a:rPr>
              <a:t> more </a:t>
            </a:r>
            <a:r>
              <a:rPr lang="es-ES" sz="1400" dirty="0" err="1" smtClean="0">
                <a:sym typeface="Wingdings" panose="05000000000000000000" pitchFamily="2" charset="2"/>
              </a:rPr>
              <a:t>or</a:t>
            </a:r>
            <a:r>
              <a:rPr lang="es-ES" sz="1400" dirty="0" smtClean="0">
                <a:sym typeface="Wingdings" panose="05000000000000000000" pitchFamily="2" charset="2"/>
              </a:rPr>
              <a:t> </a:t>
            </a:r>
            <a:r>
              <a:rPr lang="es-ES" sz="1400" dirty="0" err="1" smtClean="0">
                <a:sym typeface="Wingdings" panose="05000000000000000000" pitchFamily="2" charset="2"/>
              </a:rPr>
              <a:t>fewer</a:t>
            </a:r>
            <a:r>
              <a:rPr lang="es-ES" sz="1400" dirty="0" smtClean="0">
                <a:sym typeface="Wingdings" panose="05000000000000000000" pitchFamily="2" charset="2"/>
              </a:rPr>
              <a:t> </a:t>
            </a:r>
            <a:r>
              <a:rPr lang="es-ES" sz="1400" dirty="0" err="1" smtClean="0">
                <a:sym typeface="Wingdings" panose="05000000000000000000" pitchFamily="2" charset="2"/>
              </a:rPr>
              <a:t>partitions</a:t>
            </a:r>
            <a:endParaRPr lang="es-ES" sz="1400" dirty="0" smtClean="0">
              <a:sym typeface="Wingdings" panose="05000000000000000000" pitchFamily="2" charset="2"/>
            </a:endParaRPr>
          </a:p>
          <a:p>
            <a:pPr lvl="2"/>
            <a:r>
              <a:rPr lang="es-ES" sz="1200" dirty="0" err="1" smtClean="0">
                <a:sym typeface="Wingdings" panose="05000000000000000000" pitchFamily="2" charset="2"/>
              </a:rPr>
              <a:t>repartition</a:t>
            </a:r>
            <a:r>
              <a:rPr lang="es-ES" sz="1200" dirty="0" smtClean="0">
                <a:sym typeface="Wingdings" panose="05000000000000000000" pitchFamily="2" charset="2"/>
              </a:rPr>
              <a:t> () </a:t>
            </a:r>
            <a:r>
              <a:rPr lang="es-ES" sz="1200" dirty="0" err="1" smtClean="0">
                <a:sym typeface="Wingdings" panose="05000000000000000000" pitchFamily="2" charset="2"/>
              </a:rPr>
              <a:t>shuffle</a:t>
            </a:r>
            <a:r>
              <a:rPr lang="es-ES" sz="1200" dirty="0" smtClean="0">
                <a:sym typeface="Wingdings" panose="05000000000000000000" pitchFamily="2" charset="2"/>
              </a:rPr>
              <a:t> a RDD </a:t>
            </a:r>
            <a:r>
              <a:rPr lang="es-ES" sz="1200" dirty="0" err="1" smtClean="0">
                <a:sym typeface="Wingdings" panose="05000000000000000000" pitchFamily="2" charset="2"/>
              </a:rPr>
              <a:t>into</a:t>
            </a:r>
            <a:r>
              <a:rPr lang="es-ES" sz="1200" dirty="0" smtClean="0">
                <a:sym typeface="Wingdings" panose="05000000000000000000" pitchFamily="2" charset="2"/>
              </a:rPr>
              <a:t> </a:t>
            </a:r>
            <a:r>
              <a:rPr lang="es-ES" sz="1200" dirty="0" err="1" smtClean="0">
                <a:sym typeface="Wingdings" panose="05000000000000000000" pitchFamily="2" charset="2"/>
              </a:rPr>
              <a:t>desired</a:t>
            </a:r>
            <a:r>
              <a:rPr lang="es-ES" sz="1200" dirty="0" smtClean="0">
                <a:sym typeface="Wingdings" panose="05000000000000000000" pitchFamily="2" charset="2"/>
              </a:rPr>
              <a:t> </a:t>
            </a:r>
            <a:r>
              <a:rPr lang="es-ES" sz="1200" dirty="0" err="1" smtClean="0">
                <a:sym typeface="Wingdings" panose="05000000000000000000" pitchFamily="2" charset="2"/>
              </a:rPr>
              <a:t>number</a:t>
            </a:r>
            <a:r>
              <a:rPr lang="es-ES" sz="1200" dirty="0" smtClean="0">
                <a:sym typeface="Wingdings" panose="05000000000000000000" pitchFamily="2" charset="2"/>
              </a:rPr>
              <a:t> of </a:t>
            </a:r>
            <a:r>
              <a:rPr lang="es-ES" sz="1200" dirty="0" err="1" smtClean="0">
                <a:sym typeface="Wingdings" panose="05000000000000000000" pitchFamily="2" charset="2"/>
              </a:rPr>
              <a:t>partitions</a:t>
            </a:r>
            <a:endParaRPr lang="es-ES" sz="1200" dirty="0" smtClean="0">
              <a:sym typeface="Wingdings" panose="05000000000000000000" pitchFamily="2" charset="2"/>
            </a:endParaRPr>
          </a:p>
          <a:p>
            <a:pPr lvl="2"/>
            <a:r>
              <a:rPr lang="es-ES" sz="1200" dirty="0" err="1" smtClean="0">
                <a:sym typeface="Wingdings" panose="05000000000000000000" pitchFamily="2" charset="2"/>
              </a:rPr>
              <a:t>If</a:t>
            </a:r>
            <a:r>
              <a:rPr lang="es-ES" sz="1200" dirty="0" smtClean="0">
                <a:sym typeface="Wingdings" panose="05000000000000000000" pitchFamily="2" charset="2"/>
              </a:rPr>
              <a:t> </a:t>
            </a:r>
            <a:r>
              <a:rPr lang="es-ES" sz="1200" dirty="0" err="1" smtClean="0">
                <a:sym typeface="Wingdings" panose="05000000000000000000" pitchFamily="2" charset="2"/>
              </a:rPr>
              <a:t>shrinking</a:t>
            </a:r>
            <a:r>
              <a:rPr lang="es-ES" sz="1200" dirty="0" smtClean="0">
                <a:sym typeface="Wingdings" panose="05000000000000000000" pitchFamily="2" charset="2"/>
              </a:rPr>
              <a:t> use </a:t>
            </a:r>
            <a:r>
              <a:rPr lang="es-ES" sz="1200" dirty="0" err="1" smtClean="0">
                <a:sym typeface="Wingdings" panose="05000000000000000000" pitchFamily="2" charset="2"/>
              </a:rPr>
              <a:t>coalesce</a:t>
            </a:r>
            <a:r>
              <a:rPr lang="es-ES" sz="1200" dirty="0" smtClean="0">
                <a:sym typeface="Wingdings" panose="05000000000000000000" pitchFamily="2" charset="2"/>
              </a:rPr>
              <a:t>() (</a:t>
            </a:r>
            <a:r>
              <a:rPr lang="es-ES" sz="1200" dirty="0" err="1" smtClean="0">
                <a:sym typeface="Wingdings" panose="05000000000000000000" pitchFamily="2" charset="2"/>
              </a:rPr>
              <a:t>avoids</a:t>
            </a:r>
            <a:r>
              <a:rPr lang="es-ES" sz="1200" dirty="0" smtClean="0">
                <a:sym typeface="Wingdings" panose="05000000000000000000" pitchFamily="2" charset="2"/>
              </a:rPr>
              <a:t> </a:t>
            </a:r>
            <a:r>
              <a:rPr lang="es-ES" sz="1200" dirty="0" err="1" smtClean="0">
                <a:sym typeface="Wingdings" panose="05000000000000000000" pitchFamily="2" charset="2"/>
              </a:rPr>
              <a:t>shuffle</a:t>
            </a:r>
            <a:r>
              <a:rPr lang="es-ES" sz="1200" dirty="0" smtClean="0">
                <a:sym typeface="Wingdings" panose="05000000000000000000" pitchFamily="2" charset="2"/>
              </a:rPr>
              <a:t>)</a:t>
            </a:r>
          </a:p>
          <a:p>
            <a:pPr marL="1257300" lvl="3" indent="0">
              <a:buNone/>
            </a:pPr>
            <a:r>
              <a:rPr lang="en-GB" sz="1100" i="1" dirty="0">
                <a:latin typeface="Courier New" panose="02070309020205020404" pitchFamily="49" charset="0"/>
                <a:cs typeface="Courier New" panose="02070309020205020404" pitchFamily="49" charset="0"/>
              </a:rPr>
              <a:t># Wildcard input that may match thousands of files</a:t>
            </a:r>
          </a:p>
          <a:p>
            <a:pPr marL="1257300" lvl="3" indent="0">
              <a:buNone/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input =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("s3n://log-files/2014/*.log")</a:t>
            </a:r>
          </a:p>
          <a:p>
            <a:pPr marL="1257300" lvl="3" indent="0">
              <a:buNone/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input.getNumPartitions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1257300" lvl="3" indent="0">
              <a:buNone/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35154</a:t>
            </a:r>
          </a:p>
          <a:p>
            <a:pPr marL="1257300" lvl="3" indent="0">
              <a:buNone/>
            </a:pPr>
            <a:r>
              <a:rPr lang="en-GB" sz="1100" i="1" dirty="0">
                <a:latin typeface="Courier New" panose="02070309020205020404" pitchFamily="49" charset="0"/>
                <a:cs typeface="Courier New" panose="02070309020205020404" pitchFamily="49" charset="0"/>
              </a:rPr>
              <a:t># A filter that excludes almost all data</a:t>
            </a:r>
          </a:p>
          <a:p>
            <a:pPr marL="1257300" lvl="3" indent="0">
              <a:buNone/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lines =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input.filter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lambda 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line: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line.startswith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("2014-10-17"))</a:t>
            </a:r>
          </a:p>
          <a:p>
            <a:pPr marL="1257300" lvl="3" indent="0">
              <a:buNone/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lines.getNumPartitions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1257300" lvl="3" indent="0">
              <a:buNone/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35154</a:t>
            </a:r>
          </a:p>
          <a:p>
            <a:pPr marL="1257300" lvl="3" indent="0">
              <a:buNone/>
            </a:pPr>
            <a:r>
              <a:rPr lang="en-GB" sz="1100" i="1" dirty="0">
                <a:latin typeface="Courier New" panose="02070309020205020404" pitchFamily="49" charset="0"/>
                <a:cs typeface="Courier New" panose="02070309020205020404" pitchFamily="49" charset="0"/>
              </a:rPr>
              <a:t># We coalesce the lines RDD before caching</a:t>
            </a:r>
          </a:p>
          <a:p>
            <a:pPr marL="1257300" lvl="3" indent="0">
              <a:buNone/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lines =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lines.coalesce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(5).cache()</a:t>
            </a:r>
          </a:p>
          <a:p>
            <a:pPr marL="1257300" lvl="3" indent="0">
              <a:buNone/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lines.getNumPartitions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1257300" lvl="3" indent="0">
              <a:buNone/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pPr marL="1257300" lvl="3" indent="0">
              <a:buNone/>
            </a:pPr>
            <a:r>
              <a:rPr lang="en-GB" sz="1100" i="1" dirty="0">
                <a:latin typeface="Courier New" panose="02070309020205020404" pitchFamily="49" charset="0"/>
                <a:cs typeface="Courier New" panose="02070309020205020404" pitchFamily="49" charset="0"/>
              </a:rPr>
              <a:t># Subsequent analysis can operate on the coalesced RDD...</a:t>
            </a:r>
          </a:p>
          <a:p>
            <a:pPr marL="1257300" lvl="3" indent="0">
              <a:buNone/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lines.count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Tuning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093848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Use </a:t>
            </a:r>
            <a:r>
              <a:rPr lang="es-ES" dirty="0" err="1" smtClean="0"/>
              <a:t>Kyro</a:t>
            </a:r>
            <a:r>
              <a:rPr lang="es-ES" dirty="0" smtClean="0"/>
              <a:t> (</a:t>
            </a:r>
            <a:r>
              <a:rPr lang="es-ES" dirty="0" err="1" smtClean="0"/>
              <a:t>faster</a:t>
            </a:r>
            <a:r>
              <a:rPr lang="es-ES" dirty="0" smtClean="0"/>
              <a:t> </a:t>
            </a:r>
            <a:r>
              <a:rPr lang="es-ES" dirty="0" err="1" smtClean="0"/>
              <a:t>than</a:t>
            </a:r>
            <a:r>
              <a:rPr lang="es-ES" dirty="0" smtClean="0"/>
              <a:t> default java </a:t>
            </a:r>
            <a:r>
              <a:rPr lang="es-ES" dirty="0" err="1" smtClean="0"/>
              <a:t>serialization</a:t>
            </a:r>
            <a:r>
              <a:rPr lang="es-ES" dirty="0" smtClean="0"/>
              <a:t>)</a:t>
            </a:r>
          </a:p>
          <a:p>
            <a:pPr marL="400050" lvl="1" indent="0">
              <a:buNone/>
            </a:pP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SparkConf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00050" lvl="1" indent="0">
              <a:buNone/>
            </a:pP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conf.set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spark.serializer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org.apache.spark.serializer.KryoSerializer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400050" lvl="1" indent="0">
              <a:buNone/>
            </a:pPr>
            <a:r>
              <a:rPr lang="en-GB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Be strict about class registration</a:t>
            </a:r>
          </a:p>
          <a:p>
            <a:pPr marL="400050" lvl="1" indent="0">
              <a:buNone/>
            </a:pP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conf.set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spark.kryo.registrationRequired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"true")</a:t>
            </a:r>
          </a:p>
          <a:p>
            <a:pPr marL="400050" lvl="1" indent="0">
              <a:buNone/>
            </a:pP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conf.registerKryoClasses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classOf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classOf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MyOtherClass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]))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Serialization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793140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2000" dirty="0" smtClean="0"/>
              <a:t>Interfaz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 smtClean="0"/>
              <a:t>working</a:t>
            </a:r>
            <a:r>
              <a:rPr lang="es-ES" sz="2000" dirty="0" smtClean="0"/>
              <a:t> </a:t>
            </a:r>
            <a:r>
              <a:rPr lang="es-ES" sz="2000" dirty="0" err="1" smtClean="0"/>
              <a:t>with</a:t>
            </a:r>
            <a:r>
              <a:rPr lang="es-ES" sz="2000" dirty="0" smtClean="0"/>
              <a:t> </a:t>
            </a:r>
            <a:r>
              <a:rPr lang="es-ES" sz="2000" dirty="0" err="1" smtClean="0"/>
              <a:t>structured</a:t>
            </a:r>
            <a:r>
              <a:rPr lang="es-ES" sz="2000" dirty="0" smtClean="0"/>
              <a:t> (</a:t>
            </a:r>
            <a:r>
              <a:rPr lang="es-ES" sz="2000" dirty="0" err="1" smtClean="0"/>
              <a:t>schema</a:t>
            </a:r>
            <a:r>
              <a:rPr lang="es-ES" sz="2000" dirty="0" smtClean="0"/>
              <a:t>) and </a:t>
            </a:r>
            <a:r>
              <a:rPr lang="es-ES" sz="2000" dirty="0" err="1" smtClean="0"/>
              <a:t>semistructured</a:t>
            </a:r>
            <a:r>
              <a:rPr lang="es-ES" sz="2000" dirty="0" smtClean="0"/>
              <a:t> data</a:t>
            </a:r>
          </a:p>
          <a:p>
            <a:r>
              <a:rPr lang="es-ES" sz="2000" dirty="0" err="1" smtClean="0"/>
              <a:t>Three</a:t>
            </a:r>
            <a:r>
              <a:rPr lang="es-ES" sz="2000" dirty="0" smtClean="0"/>
              <a:t> </a:t>
            </a:r>
            <a:r>
              <a:rPr lang="es-ES" sz="2000" dirty="0" err="1" smtClean="0"/>
              <a:t>main</a:t>
            </a:r>
            <a:r>
              <a:rPr lang="es-ES" sz="2000" dirty="0" smtClean="0"/>
              <a:t> </a:t>
            </a:r>
            <a:r>
              <a:rPr lang="es-ES" sz="2000" dirty="0" err="1" smtClean="0"/>
              <a:t>capabilities</a:t>
            </a:r>
            <a:r>
              <a:rPr lang="es-ES" sz="2000" dirty="0" smtClean="0"/>
              <a:t>:</a:t>
            </a:r>
          </a:p>
          <a:p>
            <a:pPr lvl="1"/>
            <a:r>
              <a:rPr lang="es-ES" sz="1800" dirty="0" err="1" smtClean="0"/>
              <a:t>DataFrame</a:t>
            </a:r>
            <a:r>
              <a:rPr lang="es-ES" sz="1800" dirty="0" smtClean="0"/>
              <a:t> </a:t>
            </a:r>
            <a:r>
              <a:rPr lang="es-ES" sz="1800" dirty="0" err="1" smtClean="0"/>
              <a:t>abstraction</a:t>
            </a:r>
            <a:r>
              <a:rPr lang="es-ES" sz="1800" dirty="0" smtClean="0"/>
              <a:t> </a:t>
            </a:r>
            <a:r>
              <a:rPr lang="es-ES" sz="1800" dirty="0" err="1" smtClean="0"/>
              <a:t>for</a:t>
            </a:r>
            <a:r>
              <a:rPr lang="es-ES" sz="1800" dirty="0"/>
              <a:t> </a:t>
            </a:r>
            <a:r>
              <a:rPr lang="es-ES" sz="1800" dirty="0" err="1" smtClean="0"/>
              <a:t>structured</a:t>
            </a:r>
            <a:r>
              <a:rPr lang="es-ES" sz="1800" dirty="0" smtClean="0"/>
              <a:t> </a:t>
            </a:r>
            <a:r>
              <a:rPr lang="es-ES" sz="1800" dirty="0" err="1" smtClean="0"/>
              <a:t>datasets</a:t>
            </a:r>
            <a:r>
              <a:rPr lang="es-ES" sz="1800" dirty="0" smtClean="0"/>
              <a:t>. Similar to </a:t>
            </a:r>
            <a:r>
              <a:rPr lang="es-ES" sz="1800" dirty="0" err="1" smtClean="0"/>
              <a:t>tables</a:t>
            </a:r>
            <a:r>
              <a:rPr lang="es-ES" sz="1800" dirty="0" smtClean="0"/>
              <a:t> in </a:t>
            </a:r>
            <a:r>
              <a:rPr lang="es-ES" sz="1800" dirty="0" err="1" smtClean="0"/>
              <a:t>Relational</a:t>
            </a:r>
            <a:r>
              <a:rPr lang="es-ES" sz="1800" dirty="0" smtClean="0"/>
              <a:t> </a:t>
            </a:r>
            <a:r>
              <a:rPr lang="es-ES" sz="1800" dirty="0" err="1" smtClean="0"/>
              <a:t>database</a:t>
            </a:r>
            <a:r>
              <a:rPr lang="es-ES" sz="1800" dirty="0" smtClean="0"/>
              <a:t>. </a:t>
            </a:r>
          </a:p>
          <a:p>
            <a:pPr lvl="1"/>
            <a:r>
              <a:rPr lang="es-ES" sz="1800" dirty="0" err="1" smtClean="0"/>
              <a:t>Read</a:t>
            </a:r>
            <a:r>
              <a:rPr lang="es-ES" sz="1800" dirty="0" smtClean="0"/>
              <a:t> &amp; </a:t>
            </a:r>
            <a:r>
              <a:rPr lang="es-ES" sz="1800" dirty="0" err="1" smtClean="0"/>
              <a:t>write</a:t>
            </a:r>
            <a:r>
              <a:rPr lang="es-ES" sz="1800" dirty="0" smtClean="0"/>
              <a:t> in </a:t>
            </a:r>
            <a:r>
              <a:rPr lang="es-ES" sz="1800" dirty="0" err="1" smtClean="0"/>
              <a:t>structured</a:t>
            </a:r>
            <a:r>
              <a:rPr lang="es-ES" sz="1800" dirty="0" smtClean="0"/>
              <a:t> </a:t>
            </a:r>
            <a:r>
              <a:rPr lang="es-ES" sz="1800" dirty="0" err="1" smtClean="0"/>
              <a:t>formats</a:t>
            </a:r>
            <a:r>
              <a:rPr lang="es-ES" sz="1800" dirty="0" smtClean="0"/>
              <a:t> (JSON, </a:t>
            </a:r>
            <a:r>
              <a:rPr lang="es-ES" sz="1800" dirty="0" err="1" smtClean="0"/>
              <a:t>Hive</a:t>
            </a:r>
            <a:r>
              <a:rPr lang="es-ES" sz="1800" dirty="0" smtClean="0"/>
              <a:t>, </a:t>
            </a:r>
            <a:r>
              <a:rPr lang="es-ES" sz="1800" dirty="0" err="1" smtClean="0"/>
              <a:t>Parquet</a:t>
            </a:r>
            <a:r>
              <a:rPr lang="es-ES" sz="1800" dirty="0" smtClean="0"/>
              <a:t>)</a:t>
            </a:r>
          </a:p>
          <a:p>
            <a:pPr lvl="1"/>
            <a:r>
              <a:rPr lang="es-ES" sz="1800" dirty="0" err="1" smtClean="0"/>
              <a:t>Query</a:t>
            </a:r>
            <a:r>
              <a:rPr lang="es-ES" sz="1800" dirty="0" smtClean="0"/>
              <a:t> data </a:t>
            </a:r>
            <a:r>
              <a:rPr lang="es-ES" sz="1800" dirty="0" err="1" smtClean="0"/>
              <a:t>using</a:t>
            </a:r>
            <a:r>
              <a:rPr lang="es-ES" sz="1800" dirty="0" smtClean="0"/>
              <a:t> SQL </a:t>
            </a:r>
            <a:r>
              <a:rPr lang="es-ES" sz="1800" dirty="0" err="1" smtClean="0"/>
              <a:t>inside</a:t>
            </a:r>
            <a:r>
              <a:rPr lang="es-ES" sz="1800" dirty="0" smtClean="0"/>
              <a:t> </a:t>
            </a:r>
            <a:r>
              <a:rPr lang="es-ES" sz="1800" dirty="0" err="1" smtClean="0"/>
              <a:t>Spark</a:t>
            </a:r>
            <a:r>
              <a:rPr lang="es-ES" sz="1800" dirty="0" smtClean="0"/>
              <a:t> </a:t>
            </a:r>
            <a:r>
              <a:rPr lang="es-ES" sz="1800" dirty="0" err="1" smtClean="0"/>
              <a:t>program</a:t>
            </a:r>
            <a:r>
              <a:rPr lang="es-ES" sz="1800" dirty="0" smtClean="0"/>
              <a:t> &amp; </a:t>
            </a:r>
            <a:r>
              <a:rPr lang="es-ES" sz="1800" dirty="0" err="1" smtClean="0"/>
              <a:t>from</a:t>
            </a:r>
            <a:r>
              <a:rPr lang="es-ES" sz="1800" dirty="0" smtClean="0"/>
              <a:t> </a:t>
            </a:r>
            <a:r>
              <a:rPr lang="es-ES" sz="1800" dirty="0" err="1" smtClean="0"/>
              <a:t>external</a:t>
            </a:r>
            <a:r>
              <a:rPr lang="es-ES" sz="1800" dirty="0" smtClean="0"/>
              <a:t> </a:t>
            </a:r>
            <a:r>
              <a:rPr lang="es-ES" sz="1800" dirty="0" err="1" smtClean="0"/>
              <a:t>tools</a:t>
            </a:r>
            <a:r>
              <a:rPr lang="es-ES" sz="1800" dirty="0" smtClean="0"/>
              <a:t> </a:t>
            </a:r>
            <a:r>
              <a:rPr lang="es-ES" sz="1800" dirty="0" err="1" smtClean="0"/>
              <a:t>using</a:t>
            </a:r>
            <a:r>
              <a:rPr lang="es-ES" sz="1800" dirty="0" smtClean="0"/>
              <a:t> JDBC/ODBC</a:t>
            </a:r>
            <a:endParaRPr lang="en-GB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 smtClean="0"/>
              <a:t> SQL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74</a:t>
            </a:fld>
            <a:endParaRPr lang="en-GB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861048"/>
            <a:ext cx="4499016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9202426"/>
      </p:ext>
    </p:extLst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Extension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RDD </a:t>
            </a:r>
            <a:r>
              <a:rPr lang="es-ES" dirty="0" err="1" smtClean="0"/>
              <a:t>model</a:t>
            </a:r>
            <a:endParaRPr lang="es-ES" dirty="0" smtClean="0"/>
          </a:p>
          <a:p>
            <a:r>
              <a:rPr lang="es-ES" dirty="0" smtClean="0"/>
              <a:t>A </a:t>
            </a:r>
            <a:r>
              <a:rPr lang="es-ES" dirty="0" err="1" smtClean="0"/>
              <a:t>DataFrame</a:t>
            </a:r>
            <a:r>
              <a:rPr lang="es-ES" dirty="0" smtClean="0"/>
              <a:t> </a:t>
            </a:r>
            <a:r>
              <a:rPr lang="es-ES" dirty="0" err="1" smtClean="0"/>
              <a:t>contains</a:t>
            </a:r>
            <a:endParaRPr lang="es-ES" dirty="0" smtClean="0"/>
          </a:p>
          <a:p>
            <a:pPr lvl="1"/>
            <a:r>
              <a:rPr lang="es-ES" dirty="0" smtClean="0"/>
              <a:t>RDD of </a:t>
            </a:r>
            <a:r>
              <a:rPr lang="es-ES" b="1" dirty="0" err="1" smtClean="0"/>
              <a:t>Row</a:t>
            </a:r>
            <a:r>
              <a:rPr lang="es-ES" dirty="0" smtClean="0"/>
              <a:t> </a:t>
            </a:r>
            <a:r>
              <a:rPr lang="es-ES" dirty="0" err="1" smtClean="0"/>
              <a:t>objects</a:t>
            </a:r>
            <a:r>
              <a:rPr lang="es-ES" dirty="0" smtClean="0"/>
              <a:t>, </a:t>
            </a: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representing</a:t>
            </a:r>
            <a:r>
              <a:rPr lang="es-ES" dirty="0" smtClean="0"/>
              <a:t> a record</a:t>
            </a:r>
          </a:p>
          <a:p>
            <a:pPr lvl="1"/>
            <a:r>
              <a:rPr lang="es-ES" dirty="0" err="1" smtClean="0"/>
              <a:t>Schema</a:t>
            </a:r>
            <a:r>
              <a:rPr lang="es-ES" dirty="0" smtClean="0"/>
              <a:t> (i.e., data </a:t>
            </a:r>
            <a:r>
              <a:rPr lang="es-ES" dirty="0" err="1" smtClean="0"/>
              <a:t>fields</a:t>
            </a:r>
            <a:r>
              <a:rPr lang="es-ES" dirty="0" smtClean="0"/>
              <a:t>) of </a:t>
            </a:r>
            <a:r>
              <a:rPr lang="es-ES" dirty="0" err="1" smtClean="0"/>
              <a:t>its</a:t>
            </a:r>
            <a:r>
              <a:rPr lang="es-ES" dirty="0" smtClean="0"/>
              <a:t> </a:t>
            </a:r>
            <a:r>
              <a:rPr lang="es-ES" dirty="0" err="1" smtClean="0"/>
              <a:t>rows</a:t>
            </a:r>
            <a:endParaRPr lang="es-ES" dirty="0" smtClean="0"/>
          </a:p>
          <a:p>
            <a:pPr lvl="1"/>
            <a:r>
              <a:rPr lang="es-ES" dirty="0" smtClean="0"/>
              <a:t>Data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stored</a:t>
            </a:r>
            <a:r>
              <a:rPr lang="es-ES" dirty="0" smtClean="0"/>
              <a:t> in a more </a:t>
            </a:r>
            <a:r>
              <a:rPr lang="es-ES" dirty="0" err="1" smtClean="0"/>
              <a:t>efficient</a:t>
            </a:r>
            <a:r>
              <a:rPr lang="es-ES" dirty="0" smtClean="0"/>
              <a:t> </a:t>
            </a:r>
            <a:r>
              <a:rPr lang="es-ES" dirty="0" err="1" smtClean="0"/>
              <a:t>manner</a:t>
            </a:r>
            <a:r>
              <a:rPr lang="es-ES" dirty="0" smtClean="0"/>
              <a:t> </a:t>
            </a:r>
            <a:r>
              <a:rPr lang="es-ES" dirty="0" err="1" smtClean="0"/>
              <a:t>than</a:t>
            </a:r>
            <a:r>
              <a:rPr lang="es-ES" dirty="0" smtClean="0"/>
              <a:t> </a:t>
            </a:r>
            <a:r>
              <a:rPr lang="es-ES" dirty="0" err="1" smtClean="0"/>
              <a:t>RDDs</a:t>
            </a:r>
            <a:r>
              <a:rPr lang="es-ES" dirty="0" smtClean="0"/>
              <a:t> (</a:t>
            </a:r>
            <a:r>
              <a:rPr lang="es-ES" dirty="0" err="1" smtClean="0"/>
              <a:t>due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schema</a:t>
            </a:r>
            <a:r>
              <a:rPr lang="es-ES" dirty="0" smtClean="0"/>
              <a:t>)</a:t>
            </a:r>
          </a:p>
          <a:p>
            <a:pPr lvl="1"/>
            <a:r>
              <a:rPr lang="es-ES" dirty="0" err="1" smtClean="0"/>
              <a:t>Provide</a:t>
            </a:r>
            <a:r>
              <a:rPr lang="es-ES" dirty="0" smtClean="0"/>
              <a:t> new </a:t>
            </a:r>
            <a:r>
              <a:rPr lang="es-ES" dirty="0" err="1" smtClean="0"/>
              <a:t>operations</a:t>
            </a:r>
            <a:r>
              <a:rPr lang="es-ES" dirty="0" smtClean="0"/>
              <a:t> and can run SQL </a:t>
            </a:r>
            <a:r>
              <a:rPr lang="es-ES" dirty="0" err="1" smtClean="0"/>
              <a:t>queris</a:t>
            </a:r>
            <a:endParaRPr lang="es-ES" dirty="0" smtClean="0"/>
          </a:p>
          <a:p>
            <a:pPr lvl="1"/>
            <a:r>
              <a:rPr lang="es-ES" dirty="0" err="1" smtClean="0"/>
              <a:t>Creation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:</a:t>
            </a:r>
          </a:p>
          <a:p>
            <a:pPr lvl="2"/>
            <a:r>
              <a:rPr lang="es-ES" dirty="0" err="1" smtClean="0"/>
              <a:t>External</a:t>
            </a:r>
            <a:r>
              <a:rPr lang="es-ES" dirty="0" smtClean="0"/>
              <a:t> data </a:t>
            </a:r>
            <a:r>
              <a:rPr lang="es-ES" dirty="0" err="1" smtClean="0"/>
              <a:t>sources</a:t>
            </a:r>
            <a:endParaRPr lang="es-ES" dirty="0" smtClean="0"/>
          </a:p>
          <a:p>
            <a:pPr lvl="2"/>
            <a:r>
              <a:rPr lang="es-ES" dirty="0" err="1" smtClean="0"/>
              <a:t>Result</a:t>
            </a:r>
            <a:r>
              <a:rPr lang="es-ES" dirty="0" smtClean="0"/>
              <a:t> of </a:t>
            </a:r>
            <a:r>
              <a:rPr lang="es-ES" dirty="0" err="1" smtClean="0"/>
              <a:t>queries</a:t>
            </a:r>
            <a:endParaRPr lang="es-ES" dirty="0" smtClean="0"/>
          </a:p>
          <a:p>
            <a:pPr lvl="2"/>
            <a:r>
              <a:rPr lang="es-ES" dirty="0" smtClean="0"/>
              <a:t>Regular </a:t>
            </a:r>
            <a:r>
              <a:rPr lang="es-ES" dirty="0" err="1" smtClean="0"/>
              <a:t>RDDs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DataFrame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76968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Add</a:t>
            </a:r>
            <a:r>
              <a:rPr lang="es-ES" dirty="0" smtClean="0"/>
              <a:t> </a:t>
            </a:r>
            <a:r>
              <a:rPr lang="es-ES" dirty="0" err="1" smtClean="0"/>
              <a:t>dependencies</a:t>
            </a:r>
            <a:r>
              <a:rPr lang="es-ES" dirty="0" smtClean="0"/>
              <a:t>:</a:t>
            </a:r>
          </a:p>
          <a:p>
            <a:pPr lvl="1"/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want</a:t>
            </a:r>
            <a:r>
              <a:rPr lang="es-ES" dirty="0" smtClean="0"/>
              <a:t> </a:t>
            </a:r>
            <a:r>
              <a:rPr lang="es-ES" dirty="0" err="1" smtClean="0"/>
              <a:t>Hive</a:t>
            </a:r>
            <a:r>
              <a:rPr lang="es-ES" dirty="0" smtClean="0"/>
              <a:t> </a:t>
            </a:r>
            <a:r>
              <a:rPr lang="es-ES" dirty="0" err="1" smtClean="0"/>
              <a:t>support</a:t>
            </a:r>
            <a:r>
              <a:rPr lang="es-ES" dirty="0" smtClean="0"/>
              <a:t> (</a:t>
            </a:r>
            <a:r>
              <a:rPr lang="es-ES" dirty="0" err="1" smtClean="0"/>
              <a:t>hive</a:t>
            </a:r>
            <a:r>
              <a:rPr lang="es-ES" dirty="0" smtClean="0"/>
              <a:t> </a:t>
            </a:r>
            <a:r>
              <a:rPr lang="es-ES" dirty="0" err="1" smtClean="0"/>
              <a:t>tables</a:t>
            </a:r>
            <a:r>
              <a:rPr lang="es-ES" dirty="0" smtClean="0"/>
              <a:t>, UDFS, </a:t>
            </a:r>
            <a:r>
              <a:rPr lang="es-ES" dirty="0" err="1" smtClean="0"/>
              <a:t>SerDes</a:t>
            </a:r>
            <a:r>
              <a:rPr lang="es-ES" dirty="0" smtClean="0"/>
              <a:t> &amp; </a:t>
            </a:r>
            <a:r>
              <a:rPr lang="es-ES" dirty="0" err="1" smtClean="0"/>
              <a:t>HiveQL</a:t>
            </a:r>
            <a:r>
              <a:rPr lang="es-ES" dirty="0" smtClean="0"/>
              <a:t>) (</a:t>
            </a:r>
            <a:r>
              <a:rPr lang="es-ES" dirty="0" err="1" smtClean="0"/>
              <a:t>Recommended</a:t>
            </a:r>
            <a:r>
              <a:rPr lang="es-ES" dirty="0" smtClean="0"/>
              <a:t>) </a:t>
            </a:r>
            <a:r>
              <a:rPr lang="es-ES" dirty="0" err="1" smtClean="0"/>
              <a:t>Does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requiere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Hive</a:t>
            </a:r>
            <a:r>
              <a:rPr lang="es-ES" dirty="0" smtClean="0"/>
              <a:t> </a:t>
            </a:r>
            <a:r>
              <a:rPr lang="es-ES" dirty="0" err="1" smtClean="0"/>
              <a:t>installation</a:t>
            </a:r>
            <a:endParaRPr lang="es-ES" dirty="0" smtClean="0"/>
          </a:p>
          <a:p>
            <a:pPr marL="800100" lvl="2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libraryDependencies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+= 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org.apache.spark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 % "spark-hive_2.10" % "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1.5.0</a:t>
            </a:r>
          </a:p>
          <a:p>
            <a:pPr lvl="1"/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</a:t>
            </a:r>
            <a:r>
              <a:rPr lang="es-ES" dirty="0" smtClean="0"/>
              <a:t>SQL</a:t>
            </a:r>
          </a:p>
          <a:p>
            <a:pPr marL="800100" lvl="2" indent="0">
              <a:buNone/>
            </a:pP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libraryDependencies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+= "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org.apache.spark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" % "spark-sql_2.11" % "</a:t>
            </a:r>
            <a:r>
              <a:rPr lang="es-E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1.5.0“</a:t>
            </a:r>
          </a:p>
          <a:p>
            <a:r>
              <a:rPr lang="es-ES" dirty="0" err="1"/>
              <a:t>Entry</a:t>
            </a:r>
            <a:r>
              <a:rPr lang="es-ES" dirty="0"/>
              <a:t> </a:t>
            </a:r>
            <a:r>
              <a:rPr lang="es-ES" dirty="0" err="1"/>
              <a:t>points</a:t>
            </a:r>
            <a:r>
              <a:rPr lang="es-ES" dirty="0"/>
              <a:t> </a:t>
            </a:r>
            <a:endParaRPr lang="es-ES" dirty="0" smtClean="0"/>
          </a:p>
          <a:p>
            <a:pPr lvl="1"/>
            <a:r>
              <a:rPr lang="es-ES" dirty="0" err="1" smtClean="0"/>
              <a:t>SQLContext</a:t>
            </a:r>
            <a:r>
              <a:rPr lang="es-ES" dirty="0" smtClean="0"/>
              <a:t>: </a:t>
            </a:r>
            <a:r>
              <a:rPr lang="es-ES" dirty="0" err="1" smtClean="0"/>
              <a:t>extends</a:t>
            </a:r>
            <a:r>
              <a:rPr lang="es-ES" dirty="0" smtClean="0"/>
              <a:t> standard </a:t>
            </a:r>
            <a:r>
              <a:rPr lang="es-ES" dirty="0" err="1" smtClean="0"/>
              <a:t>context</a:t>
            </a:r>
            <a:endParaRPr lang="es-ES" dirty="0" smtClean="0"/>
          </a:p>
          <a:p>
            <a:pPr lvl="1"/>
            <a:r>
              <a:rPr lang="es-ES" dirty="0" err="1" smtClean="0"/>
              <a:t>HiveContext</a:t>
            </a:r>
            <a:r>
              <a:rPr lang="es-ES" dirty="0" err="1"/>
              <a:t>:</a:t>
            </a:r>
            <a:r>
              <a:rPr lang="es-ES" dirty="0" err="1" smtClean="0"/>
              <a:t>extends</a:t>
            </a:r>
            <a:r>
              <a:rPr lang="es-ES" dirty="0" smtClean="0"/>
              <a:t> </a:t>
            </a:r>
            <a:r>
              <a:rPr lang="es-ES" dirty="0" err="1" smtClean="0"/>
              <a:t>SQLContext</a:t>
            </a:r>
            <a:r>
              <a:rPr lang="es-ES" dirty="0" smtClean="0"/>
              <a:t> (</a:t>
            </a:r>
            <a:r>
              <a:rPr lang="es-ES" dirty="0" err="1" smtClean="0"/>
              <a:t>recommended</a:t>
            </a:r>
            <a:r>
              <a:rPr lang="es-ES" dirty="0"/>
              <a:t> </a:t>
            </a:r>
            <a:r>
              <a:rPr lang="es-ES" dirty="0" err="1" smtClean="0"/>
              <a:t>due</a:t>
            </a:r>
            <a:r>
              <a:rPr lang="es-ES" dirty="0" smtClean="0"/>
              <a:t> </a:t>
            </a:r>
            <a:r>
              <a:rPr lang="es-ES" dirty="0" err="1" smtClean="0"/>
              <a:t>HiveQL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used</a:t>
            </a:r>
            <a:r>
              <a:rPr lang="es-ES" dirty="0" smtClean="0"/>
              <a:t> as standard </a:t>
            </a:r>
            <a:r>
              <a:rPr lang="es-ES" dirty="0" err="1" smtClean="0"/>
              <a:t>query</a:t>
            </a:r>
            <a:r>
              <a:rPr lang="es-ES" dirty="0" smtClean="0"/>
              <a:t> </a:t>
            </a:r>
            <a:r>
              <a:rPr lang="es-ES" dirty="0" err="1" smtClean="0"/>
              <a:t>language</a:t>
            </a:r>
            <a:r>
              <a:rPr lang="es-ES" dirty="0" smtClean="0"/>
              <a:t> in </a:t>
            </a:r>
            <a:r>
              <a:rPr lang="es-ES" dirty="0" err="1" smtClean="0"/>
              <a:t>Spark</a:t>
            </a:r>
            <a:r>
              <a:rPr lang="es-ES" dirty="0" smtClean="0"/>
              <a:t>)</a:t>
            </a:r>
            <a:endParaRPr lang="en-GB" dirty="0"/>
          </a:p>
          <a:p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a </a:t>
            </a:r>
            <a:r>
              <a:rPr lang="es-ES" dirty="0" err="1" smtClean="0"/>
              <a:t>Hive</a:t>
            </a:r>
            <a:r>
              <a:rPr lang="es-ES" dirty="0" smtClean="0"/>
              <a:t> </a:t>
            </a:r>
            <a:r>
              <a:rPr lang="es-ES" dirty="0" err="1" smtClean="0"/>
              <a:t>installation</a:t>
            </a:r>
            <a:r>
              <a:rPr lang="es-ES" dirty="0" smtClean="0"/>
              <a:t> </a:t>
            </a:r>
            <a:r>
              <a:rPr lang="es-ES" dirty="0" err="1" smtClean="0"/>
              <a:t>copy</a:t>
            </a:r>
            <a:r>
              <a:rPr lang="es-ES" dirty="0" smtClean="0"/>
              <a:t> </a:t>
            </a:r>
            <a:r>
              <a:rPr lang="es-ES" b="1" dirty="0" smtClean="0"/>
              <a:t>hive-site.xml</a:t>
            </a:r>
            <a:r>
              <a:rPr lang="es-ES" dirty="0" smtClean="0"/>
              <a:t> to </a:t>
            </a:r>
            <a:r>
              <a:rPr lang="es-ES" dirty="0" err="1" smtClean="0"/>
              <a:t>Spark</a:t>
            </a:r>
            <a:r>
              <a:rPr lang="es-ES" dirty="0" smtClean="0"/>
              <a:t> </a:t>
            </a:r>
            <a:r>
              <a:rPr lang="es-ES" dirty="0" err="1" smtClean="0"/>
              <a:t>conf</a:t>
            </a:r>
            <a:r>
              <a:rPr lang="es-ES" dirty="0" smtClean="0"/>
              <a:t> </a:t>
            </a:r>
            <a:r>
              <a:rPr lang="es-ES" dirty="0" err="1" smtClean="0"/>
              <a:t>directory</a:t>
            </a:r>
            <a:r>
              <a:rPr lang="es-ES" dirty="0" smtClean="0"/>
              <a:t>.</a:t>
            </a:r>
          </a:p>
          <a:p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Spark</a:t>
            </a:r>
            <a:r>
              <a:rPr lang="es-ES" dirty="0" smtClean="0"/>
              <a:t> SQL </a:t>
            </a:r>
            <a:r>
              <a:rPr lang="es-ES" dirty="0" err="1" smtClean="0"/>
              <a:t>will</a:t>
            </a:r>
            <a:r>
              <a:rPr lang="es-ES" dirty="0" smtClean="0"/>
              <a:t> </a:t>
            </a:r>
            <a:r>
              <a:rPr lang="es-ES" dirty="0" err="1" smtClean="0"/>
              <a:t>create</a:t>
            </a:r>
            <a:r>
              <a:rPr lang="es-ES" dirty="0" smtClean="0"/>
              <a:t> </a:t>
            </a:r>
            <a:r>
              <a:rPr lang="es-ES" dirty="0" err="1" smtClean="0"/>
              <a:t>its</a:t>
            </a:r>
            <a:r>
              <a:rPr lang="es-ES" dirty="0" smtClean="0"/>
              <a:t> </a:t>
            </a:r>
            <a:r>
              <a:rPr lang="es-ES" dirty="0" err="1" smtClean="0"/>
              <a:t>own</a:t>
            </a:r>
            <a:r>
              <a:rPr lang="es-ES" dirty="0" smtClean="0"/>
              <a:t> </a:t>
            </a:r>
            <a:r>
              <a:rPr lang="es-ES" dirty="0" err="1" smtClean="0"/>
              <a:t>Hive</a:t>
            </a:r>
            <a:r>
              <a:rPr lang="es-ES" dirty="0" smtClean="0"/>
              <a:t> </a:t>
            </a:r>
            <a:r>
              <a:rPr lang="es-ES" dirty="0" err="1" smtClean="0"/>
              <a:t>metastore</a:t>
            </a:r>
            <a:r>
              <a:rPr lang="es-ES" dirty="0" smtClean="0"/>
              <a:t> in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program’s</a:t>
            </a:r>
            <a:r>
              <a:rPr lang="es-ES" dirty="0" smtClean="0"/>
              <a:t> </a:t>
            </a:r>
            <a:r>
              <a:rPr lang="es-ES" dirty="0" err="1" smtClean="0"/>
              <a:t>working</a:t>
            </a:r>
            <a:r>
              <a:rPr lang="es-ES" dirty="0" smtClean="0"/>
              <a:t> </a:t>
            </a:r>
            <a:r>
              <a:rPr lang="es-ES" dirty="0" err="1" smtClean="0"/>
              <a:t>directory</a:t>
            </a:r>
            <a:r>
              <a:rPr lang="es-ES" dirty="0" smtClean="0"/>
              <a:t> </a:t>
            </a:r>
            <a:r>
              <a:rPr lang="es-ES" b="1" dirty="0" err="1" smtClean="0"/>
              <a:t>metastore_db</a:t>
            </a:r>
            <a:r>
              <a:rPr lang="es-ES" b="1" dirty="0" smtClean="0"/>
              <a:t> </a:t>
            </a:r>
            <a:r>
              <a:rPr lang="es-ES" dirty="0" smtClean="0"/>
              <a:t>and </a:t>
            </a:r>
            <a:r>
              <a:rPr lang="es-ES" dirty="0" err="1" smtClean="0"/>
              <a:t>tables</a:t>
            </a:r>
            <a:r>
              <a:rPr lang="es-ES" dirty="0" smtClean="0"/>
              <a:t> </a:t>
            </a:r>
            <a:r>
              <a:rPr lang="es-ES" dirty="0" err="1" smtClean="0"/>
              <a:t>will</a:t>
            </a:r>
            <a:r>
              <a:rPr lang="es-ES" dirty="0" smtClean="0"/>
              <a:t> be placed in </a:t>
            </a:r>
            <a:r>
              <a:rPr lang="es-ES" b="1" dirty="0" smtClean="0"/>
              <a:t>/</a:t>
            </a:r>
            <a:r>
              <a:rPr lang="es-ES" b="1" dirty="0" err="1" smtClean="0"/>
              <a:t>user</a:t>
            </a:r>
            <a:r>
              <a:rPr lang="es-ES" b="1" dirty="0" smtClean="0"/>
              <a:t>/</a:t>
            </a:r>
            <a:r>
              <a:rPr lang="es-ES" b="1" dirty="0" err="1" smtClean="0"/>
              <a:t>hive</a:t>
            </a:r>
            <a:r>
              <a:rPr lang="es-ES" b="1" dirty="0" smtClean="0"/>
              <a:t>/</a:t>
            </a:r>
            <a:r>
              <a:rPr lang="es-ES" b="1" dirty="0" err="1" smtClean="0"/>
              <a:t>ware-house</a:t>
            </a:r>
            <a:r>
              <a:rPr lang="es-ES" b="1" dirty="0" smtClean="0"/>
              <a:t> </a:t>
            </a:r>
            <a:r>
              <a:rPr lang="es-ES" dirty="0" smtClean="0"/>
              <a:t>in local </a:t>
            </a:r>
            <a:r>
              <a:rPr lang="es-ES" dirty="0" err="1" smtClean="0"/>
              <a:t>filesystem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HDFS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b="1" dirty="0" smtClean="0"/>
              <a:t>hdfs-site.xml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classpath</a:t>
            </a:r>
            <a:endParaRPr lang="es-E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Linking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Spark</a:t>
            </a:r>
            <a:r>
              <a:rPr lang="es-ES" dirty="0" smtClean="0"/>
              <a:t> SQL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386835"/>
      </p:ext>
    </p:extLst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 err="1" smtClean="0"/>
              <a:t>Easy</a:t>
            </a:r>
            <a:r>
              <a:rPr lang="es-ES" dirty="0" smtClean="0"/>
              <a:t> Data load and </a:t>
            </a:r>
            <a:r>
              <a:rPr lang="es-ES" dirty="0" err="1" smtClean="0"/>
              <a:t>query</a:t>
            </a:r>
            <a:r>
              <a:rPr lang="es-ES" dirty="0" smtClean="0"/>
              <a:t> </a:t>
            </a:r>
            <a:r>
              <a:rPr lang="es-ES" dirty="0" err="1" smtClean="0"/>
              <a:t>combining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“regular” </a:t>
            </a:r>
            <a:r>
              <a:rPr lang="es-ES" dirty="0" err="1" smtClean="0"/>
              <a:t>code</a:t>
            </a:r>
            <a:endParaRPr lang="es-ES" dirty="0" smtClean="0"/>
          </a:p>
          <a:p>
            <a:r>
              <a:rPr lang="es-ES" dirty="0" err="1" smtClean="0"/>
              <a:t>Import</a:t>
            </a:r>
            <a:r>
              <a:rPr lang="es-ES" dirty="0" smtClean="0"/>
              <a:t> </a:t>
            </a:r>
            <a:r>
              <a:rPr lang="es-ES" dirty="0" err="1" smtClean="0"/>
              <a:t>Contexts</a:t>
            </a:r>
            <a:endParaRPr lang="es-ES" dirty="0" smtClean="0"/>
          </a:p>
          <a:p>
            <a:pPr marL="400050" lvl="1" indent="0">
              <a:buNone/>
            </a:pPr>
            <a:r>
              <a:rPr lang="en-GB" i="1" dirty="0">
                <a:latin typeface="Courier New" panose="02070309020205020404" pitchFamily="49" charset="0"/>
                <a:cs typeface="Courier New" panose="02070309020205020404" pitchFamily="49" charset="0"/>
              </a:rPr>
              <a:t>// Import Spark SQL</a:t>
            </a:r>
          </a:p>
          <a:p>
            <a:pPr marL="400050"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org.apache.spark.sql.hive.HiveContext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GB" i="1" dirty="0">
                <a:latin typeface="Courier New" panose="02070309020205020404" pitchFamily="49" charset="0"/>
                <a:cs typeface="Courier New" panose="02070309020205020404" pitchFamily="49" charset="0"/>
              </a:rPr>
              <a:t>// Or if you can't have the hive dependencies</a:t>
            </a:r>
          </a:p>
          <a:p>
            <a:pPr marL="400050" lvl="1" indent="0">
              <a:buNone/>
            </a:pPr>
            <a:r>
              <a:rPr lang="en-GB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//import </a:t>
            </a:r>
            <a:r>
              <a:rPr lang="en-GB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org.apache.spark.sql.SQLContext</a:t>
            </a:r>
            <a:endParaRPr lang="en-GB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 smtClean="0"/>
              <a:t>Create</a:t>
            </a:r>
            <a:r>
              <a:rPr lang="es-ES" dirty="0" smtClean="0"/>
              <a:t> a SQL </a:t>
            </a:r>
            <a:r>
              <a:rPr lang="es-ES" dirty="0" err="1" smtClean="0"/>
              <a:t>context</a:t>
            </a:r>
            <a:endParaRPr lang="es-ES" dirty="0" smtClean="0"/>
          </a:p>
          <a:p>
            <a:pPr marL="400050" lvl="1" indent="0">
              <a:buNone/>
            </a:pP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SparkContext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(...)</a:t>
            </a:r>
          </a:p>
          <a:p>
            <a:pPr marL="400050" lvl="1" indent="0">
              <a:buNone/>
            </a:pP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hiveCtx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HiveContext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s-E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 smtClean="0"/>
              <a:t>Import</a:t>
            </a:r>
            <a:r>
              <a:rPr lang="es-ES" dirty="0" smtClean="0"/>
              <a:t> </a:t>
            </a:r>
            <a:r>
              <a:rPr lang="es-ES" dirty="0" err="1" smtClean="0"/>
              <a:t>implicits</a:t>
            </a:r>
            <a:r>
              <a:rPr lang="es-ES" dirty="0" smtClean="0"/>
              <a:t> to </a:t>
            </a:r>
            <a:r>
              <a:rPr lang="es-ES" dirty="0" err="1" smtClean="0"/>
              <a:t>convert</a:t>
            </a:r>
            <a:r>
              <a:rPr lang="es-ES" dirty="0" smtClean="0"/>
              <a:t> </a:t>
            </a:r>
            <a:r>
              <a:rPr lang="es-ES" dirty="0" err="1" smtClean="0"/>
              <a:t>RDDs</a:t>
            </a:r>
            <a:r>
              <a:rPr lang="es-ES" dirty="0" smtClean="0"/>
              <a:t> </a:t>
            </a:r>
            <a:r>
              <a:rPr lang="es-ES" dirty="0" err="1" smtClean="0"/>
              <a:t>into</a:t>
            </a:r>
            <a:r>
              <a:rPr lang="es-ES" dirty="0" smtClean="0"/>
              <a:t> </a:t>
            </a:r>
            <a:r>
              <a:rPr lang="es-ES" dirty="0" err="1" smtClean="0"/>
              <a:t>specialized</a:t>
            </a:r>
            <a:r>
              <a:rPr lang="es-ES" dirty="0" smtClean="0"/>
              <a:t> </a:t>
            </a:r>
            <a:r>
              <a:rPr lang="es-ES" dirty="0" err="1" smtClean="0"/>
              <a:t>RDDs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querying</a:t>
            </a:r>
            <a:endParaRPr lang="es-ES" dirty="0" smtClean="0"/>
          </a:p>
          <a:p>
            <a:pPr marL="457200" lvl="1" indent="0">
              <a:buNone/>
            </a:pPr>
            <a:r>
              <a:rPr lang="en-GB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hiveCtx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457200" lvl="1" indent="0">
              <a:buNone/>
            </a:pPr>
            <a:r>
              <a:rPr lang="en-GB" i="1" dirty="0">
                <a:latin typeface="Courier New" panose="02070309020205020404" pitchFamily="49" charset="0"/>
                <a:cs typeface="Courier New" panose="02070309020205020404" pitchFamily="49" charset="0"/>
              </a:rPr>
              <a:t>// Import the implicit conversions</a:t>
            </a:r>
          </a:p>
          <a:p>
            <a:pPr marL="457200" lvl="1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hiveCtx.implicits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._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/>
              <a:t>Basic </a:t>
            </a:r>
            <a:r>
              <a:rPr lang="es-ES" dirty="0" err="1"/>
              <a:t>Query</a:t>
            </a:r>
            <a:endParaRPr lang="es-ES" dirty="0"/>
          </a:p>
          <a:p>
            <a:pPr lvl="1"/>
            <a:r>
              <a:rPr lang="es-ES" sz="1300" dirty="0" smtClean="0"/>
              <a:t>Load </a:t>
            </a:r>
            <a:r>
              <a:rPr lang="es-ES" sz="1300" dirty="0" err="1" smtClean="0"/>
              <a:t>some</a:t>
            </a:r>
            <a:r>
              <a:rPr lang="es-ES" sz="1300" dirty="0" smtClean="0"/>
              <a:t> twitter data </a:t>
            </a:r>
            <a:r>
              <a:rPr lang="es-ES" sz="1300" dirty="0" err="1" smtClean="0"/>
              <a:t>from</a:t>
            </a:r>
            <a:r>
              <a:rPr lang="es-ES" sz="1300" dirty="0" smtClean="0"/>
              <a:t> JSON and </a:t>
            </a:r>
            <a:r>
              <a:rPr lang="es-ES" sz="1300" dirty="0" err="1" smtClean="0"/>
              <a:t>register</a:t>
            </a:r>
            <a:r>
              <a:rPr lang="es-ES" sz="1300" dirty="0" smtClean="0"/>
              <a:t> as “</a:t>
            </a:r>
            <a:r>
              <a:rPr lang="es-ES" sz="1300" dirty="0" err="1" smtClean="0"/>
              <a:t>temporay</a:t>
            </a:r>
            <a:r>
              <a:rPr lang="es-ES" sz="1300" dirty="0" smtClean="0"/>
              <a:t> </a:t>
            </a:r>
            <a:r>
              <a:rPr lang="es-ES" sz="1300" dirty="0" err="1" smtClean="0"/>
              <a:t>table</a:t>
            </a:r>
            <a:r>
              <a:rPr lang="es-ES" sz="1300" dirty="0" smtClean="0"/>
              <a:t>” </a:t>
            </a:r>
            <a:r>
              <a:rPr lang="es-ES" sz="1300" dirty="0" err="1" smtClean="0"/>
              <a:t>for</a:t>
            </a:r>
            <a:r>
              <a:rPr lang="es-ES" sz="1300" dirty="0" smtClean="0"/>
              <a:t> SQL </a:t>
            </a:r>
            <a:r>
              <a:rPr lang="es-ES" sz="1300" dirty="0" err="1" smtClean="0"/>
              <a:t>query</a:t>
            </a:r>
            <a:endParaRPr lang="es-ES" sz="1300" dirty="0" smtClean="0"/>
          </a:p>
          <a:p>
            <a:pPr marL="400050" lvl="1" indent="0">
              <a:buNone/>
            </a:pP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hiveCtx.jsonFile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inputFile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buNone/>
            </a:pPr>
            <a:r>
              <a:rPr lang="en-GB" i="1" dirty="0">
                <a:latin typeface="Courier New" panose="02070309020205020404" pitchFamily="49" charset="0"/>
                <a:cs typeface="Courier New" panose="02070309020205020404" pitchFamily="49" charset="0"/>
              </a:rPr>
              <a:t>// Register the input schema RDD</a:t>
            </a:r>
          </a:p>
          <a:p>
            <a:pPr marL="400050" lvl="1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input.registerTempTable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("tweets")</a:t>
            </a:r>
          </a:p>
          <a:p>
            <a:pPr marL="400050" lvl="1" indent="0">
              <a:buNone/>
            </a:pPr>
            <a:r>
              <a:rPr lang="en-GB" i="1" dirty="0">
                <a:latin typeface="Courier New" panose="02070309020205020404" pitchFamily="49" charset="0"/>
                <a:cs typeface="Courier New" panose="02070309020205020404" pitchFamily="49" charset="0"/>
              </a:rPr>
              <a:t>// Select tweets based on the </a:t>
            </a:r>
            <a:r>
              <a:rPr lang="en-GB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retweetCount</a:t>
            </a:r>
            <a:endParaRPr lang="en-GB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topTweets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hiveCtx.sql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text,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retweetCount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FROM</a:t>
            </a:r>
          </a:p>
          <a:p>
            <a:pPr marL="400050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tweets ORDER BY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retweetCount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LIMIT 10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s-ES" sz="9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err="1" smtClean="0"/>
              <a:t>SparkSQL</a:t>
            </a:r>
            <a:r>
              <a:rPr lang="es-ES" dirty="0" smtClean="0"/>
              <a:t> in </a:t>
            </a:r>
            <a:r>
              <a:rPr lang="es-ES" dirty="0" err="1" smtClean="0"/>
              <a:t>Applications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611889"/>
      </p:ext>
    </p:extLst>
  </p:cSld>
  <p:clrMapOvr>
    <a:masterClrMapping/>
  </p:clrMapOvr>
  <p:transition spd="slow">
    <p:push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1800" dirty="0" err="1" smtClean="0"/>
              <a:t>DataFrames</a:t>
            </a:r>
            <a:r>
              <a:rPr lang="es-ES" sz="1800" dirty="0" smtClean="0"/>
              <a:t> </a:t>
            </a:r>
            <a:r>
              <a:rPr lang="es-ES" sz="1800" dirty="0" err="1" smtClean="0"/>
              <a:t>provide</a:t>
            </a:r>
            <a:r>
              <a:rPr lang="es-ES" sz="1800" dirty="0" smtClean="0"/>
              <a:t> </a:t>
            </a:r>
            <a:r>
              <a:rPr lang="es-ES" sz="1800" dirty="0" err="1" smtClean="0"/>
              <a:t>an</a:t>
            </a:r>
            <a:r>
              <a:rPr lang="es-ES" sz="1800" dirty="0" smtClean="0"/>
              <a:t> </a:t>
            </a:r>
            <a:r>
              <a:rPr lang="es-ES" sz="1800" dirty="0" err="1" smtClean="0"/>
              <a:t>access</a:t>
            </a:r>
            <a:r>
              <a:rPr lang="es-ES" sz="1800" dirty="0" smtClean="0"/>
              <a:t> to </a:t>
            </a:r>
            <a:r>
              <a:rPr lang="es-ES" sz="1800" dirty="0" err="1" smtClean="0"/>
              <a:t>the</a:t>
            </a:r>
            <a:r>
              <a:rPr lang="es-ES" sz="1800" dirty="0" smtClean="0"/>
              <a:t> RDD: </a:t>
            </a:r>
            <a:r>
              <a:rPr lang="es-ES" sz="1800" b="1" dirty="0" smtClean="0"/>
              <a:t>.</a:t>
            </a:r>
            <a:r>
              <a:rPr lang="es-ES" sz="1800" b="1" dirty="0" err="1" smtClean="0"/>
              <a:t>rdd</a:t>
            </a:r>
            <a:r>
              <a:rPr lang="es-ES" sz="1800" b="1" dirty="0" smtClean="0"/>
              <a:t>() </a:t>
            </a:r>
            <a:r>
              <a:rPr lang="es-ES" sz="1800" dirty="0" smtClean="0"/>
              <a:t>so </a:t>
            </a:r>
            <a:r>
              <a:rPr lang="es-ES" sz="1800" dirty="0" err="1" smtClean="0"/>
              <a:t>you</a:t>
            </a:r>
            <a:r>
              <a:rPr lang="es-ES" sz="1800" dirty="0" smtClean="0"/>
              <a:t> can </a:t>
            </a:r>
            <a:r>
              <a:rPr lang="es-ES" sz="1800" dirty="0" err="1" smtClean="0"/>
              <a:t>user</a:t>
            </a:r>
            <a:r>
              <a:rPr lang="es-ES" sz="1800" dirty="0" smtClean="0"/>
              <a:t> RDD </a:t>
            </a:r>
            <a:r>
              <a:rPr lang="es-ES" sz="1800" dirty="0" err="1" smtClean="0"/>
              <a:t>transformatios</a:t>
            </a:r>
            <a:r>
              <a:rPr lang="es-ES" sz="1800" dirty="0" smtClean="0"/>
              <a:t> </a:t>
            </a:r>
            <a:r>
              <a:rPr lang="es-ES" sz="1800" dirty="0" err="1" smtClean="0"/>
              <a:t>like</a:t>
            </a:r>
            <a:r>
              <a:rPr lang="es-ES" sz="1800" dirty="0" smtClean="0"/>
              <a:t> </a:t>
            </a:r>
            <a:r>
              <a:rPr lang="es-ES" sz="1800" dirty="0" err="1" smtClean="0"/>
              <a:t>map</a:t>
            </a:r>
            <a:r>
              <a:rPr lang="es-ES" sz="1800" dirty="0" smtClean="0"/>
              <a:t>() </a:t>
            </a:r>
            <a:r>
              <a:rPr lang="es-ES" sz="1800" dirty="0" err="1" smtClean="0"/>
              <a:t>or</a:t>
            </a:r>
            <a:r>
              <a:rPr lang="es-ES" sz="1800" dirty="0" smtClean="0"/>
              <a:t> </a:t>
            </a:r>
            <a:r>
              <a:rPr lang="es-ES" sz="1800" dirty="0" err="1" smtClean="0"/>
              <a:t>filter</a:t>
            </a:r>
            <a:r>
              <a:rPr lang="es-ES" sz="1800" dirty="0" smtClean="0"/>
              <a:t>. </a:t>
            </a:r>
            <a:r>
              <a:rPr lang="es-ES" sz="1800" dirty="0" err="1" smtClean="0"/>
              <a:t>Example</a:t>
            </a:r>
            <a:r>
              <a:rPr lang="es-ES" sz="1800" dirty="0" smtClean="0"/>
              <a:t> </a:t>
            </a:r>
            <a:r>
              <a:rPr lang="es-ES" sz="1800" dirty="0" err="1" smtClean="0"/>
              <a:t>access</a:t>
            </a:r>
            <a:r>
              <a:rPr lang="es-ES" sz="1800" dirty="0" smtClean="0"/>
              <a:t> </a:t>
            </a:r>
            <a:r>
              <a:rPr lang="es-ES" sz="1800" dirty="0" err="1" smtClean="0"/>
              <a:t>first</a:t>
            </a:r>
            <a:r>
              <a:rPr lang="es-ES" sz="1800" dirty="0" smtClean="0"/>
              <a:t> </a:t>
            </a:r>
            <a:r>
              <a:rPr lang="es-ES" sz="1800" dirty="0" err="1" smtClean="0"/>
              <a:t>columm</a:t>
            </a:r>
            <a:r>
              <a:rPr lang="es-ES" sz="1800" dirty="0" smtClean="0"/>
              <a:t>:</a:t>
            </a:r>
          </a:p>
          <a:p>
            <a:pPr marL="400050" lvl="1" indent="0">
              <a:buNone/>
            </a:pP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topTweetText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topTweets.rdd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().map(row 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row.getString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(0))</a:t>
            </a:r>
            <a:endParaRPr lang="es-E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800" dirty="0"/>
              <a:t> </a:t>
            </a:r>
            <a:r>
              <a:rPr lang="es-ES" sz="1800" dirty="0" err="1" smtClean="0"/>
              <a:t>With</a:t>
            </a:r>
            <a:r>
              <a:rPr lang="es-ES" sz="1800" dirty="0" smtClean="0"/>
              <a:t> </a:t>
            </a:r>
            <a:r>
              <a:rPr lang="en-GB" sz="1800" b="1" dirty="0" err="1"/>
              <a:t>registerTempTable</a:t>
            </a:r>
            <a:r>
              <a:rPr lang="en-GB" sz="1800" b="1" dirty="0"/>
              <a:t>() </a:t>
            </a:r>
            <a:r>
              <a:rPr lang="en-GB" sz="1800" dirty="0" smtClean="0"/>
              <a:t>method, Hive context can query the </a:t>
            </a:r>
            <a:r>
              <a:rPr lang="en-GB" sz="1800" dirty="0" err="1" smtClean="0"/>
              <a:t>dataFrame</a:t>
            </a:r>
            <a:r>
              <a:rPr lang="es-ES" sz="1800" dirty="0" smtClean="0"/>
              <a:t> (as in </a:t>
            </a:r>
            <a:r>
              <a:rPr lang="es-ES" sz="1800" dirty="0" err="1" smtClean="0"/>
              <a:t>example</a:t>
            </a:r>
            <a:r>
              <a:rPr lang="es-ES" sz="1800" dirty="0" smtClean="0"/>
              <a:t>)</a:t>
            </a:r>
          </a:p>
          <a:p>
            <a:r>
              <a:rPr lang="es-ES" sz="1800" dirty="0" err="1" smtClean="0"/>
              <a:t>Tables</a:t>
            </a:r>
            <a:r>
              <a:rPr lang="es-ES" sz="1800" dirty="0" smtClean="0"/>
              <a:t> </a:t>
            </a:r>
            <a:r>
              <a:rPr lang="es-ES" sz="1800" dirty="0" err="1" smtClean="0"/>
              <a:t>created</a:t>
            </a:r>
            <a:r>
              <a:rPr lang="es-ES" sz="1800" dirty="0" smtClean="0"/>
              <a:t> are local to </a:t>
            </a:r>
            <a:r>
              <a:rPr lang="es-ES" sz="1800" dirty="0" err="1" smtClean="0"/>
              <a:t>HiveContext</a:t>
            </a:r>
            <a:r>
              <a:rPr lang="es-ES" sz="1800" dirty="0" smtClean="0"/>
              <a:t> </a:t>
            </a:r>
            <a:r>
              <a:rPr lang="es-ES" sz="1800" dirty="0" err="1" smtClean="0"/>
              <a:t>used</a:t>
            </a:r>
            <a:r>
              <a:rPr lang="es-ES" sz="1800" dirty="0" smtClean="0"/>
              <a:t> and </a:t>
            </a:r>
            <a:r>
              <a:rPr lang="es-ES" sz="1800" dirty="0" err="1" smtClean="0"/>
              <a:t>go</a:t>
            </a:r>
            <a:r>
              <a:rPr lang="es-ES" sz="1800" dirty="0" smtClean="0"/>
              <a:t> </a:t>
            </a:r>
            <a:r>
              <a:rPr lang="es-ES" sz="1800" dirty="0" err="1" smtClean="0"/>
              <a:t>away</a:t>
            </a:r>
            <a:r>
              <a:rPr lang="es-ES" sz="1800" dirty="0" smtClean="0"/>
              <a:t> </a:t>
            </a:r>
            <a:r>
              <a:rPr lang="es-ES" sz="1800" dirty="0" err="1" smtClean="0"/>
              <a:t>when</a:t>
            </a:r>
            <a:r>
              <a:rPr lang="es-ES" sz="1800" dirty="0" smtClean="0"/>
              <a:t> app </a:t>
            </a:r>
            <a:r>
              <a:rPr lang="es-ES" sz="1800" dirty="0" err="1" smtClean="0"/>
              <a:t>ends</a:t>
            </a:r>
            <a:endParaRPr lang="es-ES" sz="1800" dirty="0" smtClean="0"/>
          </a:p>
          <a:p>
            <a:r>
              <a:rPr lang="en-GB" sz="1800" i="1" dirty="0"/>
              <a:t>Basic </a:t>
            </a:r>
            <a:r>
              <a:rPr lang="en-GB" sz="1800" i="1" dirty="0" err="1"/>
              <a:t>DataFrame</a:t>
            </a:r>
            <a:r>
              <a:rPr lang="en-GB" sz="1800" i="1" dirty="0"/>
              <a:t> </a:t>
            </a:r>
            <a:r>
              <a:rPr lang="en-GB" sz="1800" i="1" dirty="0" smtClean="0"/>
              <a:t>operations</a:t>
            </a:r>
          </a:p>
          <a:p>
            <a:pPr marL="457200" lvl="1" indent="0">
              <a:buNone/>
            </a:pP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Name, Age {Row(“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Bear”,None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 Row(“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Databricks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”, 1</a:t>
            </a:r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)}</a:t>
            </a:r>
            <a:endParaRPr lang="es-ES" sz="1800" dirty="0" smtClean="0"/>
          </a:p>
          <a:p>
            <a:endParaRPr lang="en-GB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SparkSQL</a:t>
            </a:r>
            <a:r>
              <a:rPr lang="es-ES" dirty="0"/>
              <a:t> in </a:t>
            </a:r>
            <a:r>
              <a:rPr lang="es-ES" dirty="0" err="1"/>
              <a:t>Applications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78</a:t>
            </a:fld>
            <a:endParaRPr lang="en-GB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7" y="3717032"/>
            <a:ext cx="724852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35572"/>
      </p:ext>
    </p:extLst>
  </p:cSld>
  <p:clrMapOvr>
    <a:masterClrMapping/>
  </p:clrMapOvr>
  <p:transition spd="slow">
    <p:push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23929" y="1052514"/>
            <a:ext cx="4804146" cy="5378450"/>
          </a:xfrm>
        </p:spPr>
        <p:txBody>
          <a:bodyPr>
            <a:normAutofit/>
          </a:bodyPr>
          <a:lstStyle/>
          <a:p>
            <a:r>
              <a:rPr lang="en-GB" dirty="0"/>
              <a:t>The last type, structures, is simply represented as other Rows in Spark SQL. </a:t>
            </a:r>
            <a:endParaRPr lang="en-GB" dirty="0" smtClean="0"/>
          </a:p>
          <a:p>
            <a:r>
              <a:rPr lang="en-GB" dirty="0" smtClean="0"/>
              <a:t>All </a:t>
            </a:r>
            <a:r>
              <a:rPr lang="en-GB" dirty="0" err="1" smtClean="0"/>
              <a:t>ofthese</a:t>
            </a:r>
            <a:r>
              <a:rPr lang="en-GB" dirty="0" smtClean="0"/>
              <a:t> </a:t>
            </a:r>
            <a:r>
              <a:rPr lang="en-GB" dirty="0"/>
              <a:t>types can also be nested within each </a:t>
            </a:r>
            <a:r>
              <a:rPr lang="en-GB" dirty="0" smtClean="0"/>
              <a:t>other</a:t>
            </a:r>
          </a:p>
          <a:p>
            <a:r>
              <a:rPr lang="en-GB" dirty="0"/>
              <a:t>F</a:t>
            </a:r>
            <a:r>
              <a:rPr lang="en-GB" dirty="0" smtClean="0"/>
              <a:t>or </a:t>
            </a:r>
            <a:r>
              <a:rPr lang="en-GB" dirty="0"/>
              <a:t>example, you can have arrays </a:t>
            </a:r>
            <a:r>
              <a:rPr lang="en-GB" dirty="0" smtClean="0"/>
              <a:t>of </a:t>
            </a:r>
            <a:r>
              <a:rPr lang="en-GB" dirty="0" err="1" smtClean="0"/>
              <a:t>structs</a:t>
            </a:r>
            <a:r>
              <a:rPr lang="en-GB" dirty="0"/>
              <a:t>, or maps that contain </a:t>
            </a:r>
            <a:r>
              <a:rPr lang="en-GB" dirty="0" err="1"/>
              <a:t>structs</a:t>
            </a:r>
            <a:r>
              <a:rPr lang="en-GB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Types</a:t>
            </a:r>
            <a:r>
              <a:rPr lang="es-ES" dirty="0" smtClean="0"/>
              <a:t> </a:t>
            </a:r>
            <a:r>
              <a:rPr lang="es-ES" dirty="0" err="1" smtClean="0"/>
              <a:t>stored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DataFrames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79</a:t>
            </a:fld>
            <a:endParaRPr lang="en-GB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980728"/>
            <a:ext cx="2792173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27999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2009 </a:t>
            </a:r>
            <a:r>
              <a:rPr lang="en-GB" dirty="0"/>
              <a:t>- Initially started at UC Berkeley </a:t>
            </a:r>
            <a:r>
              <a:rPr lang="en-GB" dirty="0" err="1"/>
              <a:t>AMPLab</a:t>
            </a:r>
            <a:endParaRPr lang="en-GB" dirty="0"/>
          </a:p>
          <a:p>
            <a:pPr lvl="1"/>
            <a:r>
              <a:rPr lang="en-GB" u="sng" dirty="0"/>
              <a:t>https://amplab.cs.berkeley.edu/</a:t>
            </a:r>
            <a:endParaRPr lang="en-GB" dirty="0"/>
          </a:p>
          <a:p>
            <a:endParaRPr lang="en-GB" dirty="0"/>
          </a:p>
          <a:p>
            <a:r>
              <a:rPr lang="en-GB" dirty="0"/>
              <a:t>2010 - Open sourced under a BSD license</a:t>
            </a:r>
          </a:p>
          <a:p>
            <a:endParaRPr lang="en-GB" dirty="0"/>
          </a:p>
          <a:p>
            <a:r>
              <a:rPr lang="en-GB" dirty="0"/>
              <a:t>2013 - Donated to the Apache Software Foundation</a:t>
            </a:r>
          </a:p>
          <a:p>
            <a:pPr lvl="1"/>
            <a:r>
              <a:rPr lang="en-GB" dirty="0"/>
              <a:t>Apache 2.0 license</a:t>
            </a:r>
          </a:p>
          <a:p>
            <a:endParaRPr lang="en-GB" dirty="0"/>
          </a:p>
          <a:p>
            <a:r>
              <a:rPr lang="en-GB" dirty="0"/>
              <a:t>Feb 2014 - Became an Apache Top-Level Project</a:t>
            </a:r>
          </a:p>
          <a:p>
            <a:endParaRPr lang="en-GB" dirty="0"/>
          </a:p>
          <a:p>
            <a:r>
              <a:rPr lang="en-GB" dirty="0"/>
              <a:t>Nov 2014 - </a:t>
            </a:r>
            <a:r>
              <a:rPr lang="en-GB" dirty="0" err="1"/>
              <a:t>Databricks</a:t>
            </a:r>
            <a:r>
              <a:rPr lang="en-GB" dirty="0"/>
              <a:t> set a new world record in large scale sorting using Spark</a:t>
            </a:r>
          </a:p>
          <a:p>
            <a:pPr lvl="1"/>
            <a:r>
              <a:rPr lang="en-GB" dirty="0"/>
              <a:t>100TB (1 trillion records) sorted in 23 minutes, 206 EC2 machines</a:t>
            </a:r>
          </a:p>
          <a:p>
            <a:pPr lvl="1"/>
            <a:r>
              <a:rPr lang="en-GB" dirty="0"/>
              <a:t>Previously: Hadoop </a:t>
            </a:r>
            <a:r>
              <a:rPr lang="en-GB" dirty="0" err="1"/>
              <a:t>MapReduce</a:t>
            </a:r>
            <a:r>
              <a:rPr lang="en-GB" dirty="0"/>
              <a:t>, 72 minutes, 2100 machines</a:t>
            </a:r>
          </a:p>
          <a:p>
            <a:pPr lvl="1"/>
            <a:r>
              <a:rPr lang="de-DE" dirty="0"/>
              <a:t>3X faster, 10X fewer machines</a:t>
            </a:r>
          </a:p>
          <a:p>
            <a:pPr lvl="1"/>
            <a:r>
              <a:rPr lang="en-GB" dirty="0"/>
              <a:t>Sorting on HDFS (disk), not using in-memory cache!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Brief</a:t>
            </a:r>
            <a:r>
              <a:rPr lang="es-ES" dirty="0" smtClean="0"/>
              <a:t> </a:t>
            </a:r>
            <a:r>
              <a:rPr lang="es-ES" dirty="0" err="1" smtClean="0"/>
              <a:t>History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8</a:t>
            </a:fld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5" y="1196752"/>
            <a:ext cx="3236913" cy="255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8034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Caching</a:t>
            </a:r>
            <a:r>
              <a:rPr lang="es-ES" dirty="0" smtClean="0"/>
              <a:t> in </a:t>
            </a:r>
            <a:r>
              <a:rPr lang="es-ES" dirty="0" err="1" smtClean="0"/>
              <a:t>Spark</a:t>
            </a:r>
            <a:r>
              <a:rPr lang="es-ES" dirty="0" smtClean="0"/>
              <a:t> SQL </a:t>
            </a:r>
            <a:r>
              <a:rPr lang="es-ES" dirty="0" err="1" smtClean="0"/>
              <a:t>works</a:t>
            </a:r>
            <a:r>
              <a:rPr lang="es-ES" dirty="0" smtClean="0"/>
              <a:t> </a:t>
            </a:r>
            <a:r>
              <a:rPr lang="es-ES" dirty="0" err="1" smtClean="0"/>
              <a:t>different</a:t>
            </a:r>
            <a:r>
              <a:rPr lang="es-ES" dirty="0" smtClean="0"/>
              <a:t>:</a:t>
            </a:r>
          </a:p>
          <a:p>
            <a:pPr lvl="1"/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memory</a:t>
            </a:r>
            <a:r>
              <a:rPr lang="es-ES" dirty="0" smtClean="0"/>
              <a:t> </a:t>
            </a:r>
            <a:r>
              <a:rPr lang="es-ES" dirty="0" err="1" smtClean="0"/>
              <a:t>efficient</a:t>
            </a:r>
            <a:r>
              <a:rPr lang="es-ES" dirty="0" smtClean="0"/>
              <a:t> </a:t>
            </a:r>
            <a:r>
              <a:rPr lang="es-ES" dirty="0" err="1" smtClean="0"/>
              <a:t>representation</a:t>
            </a:r>
            <a:r>
              <a:rPr lang="es-ES" dirty="0" smtClean="0"/>
              <a:t> use</a:t>
            </a:r>
          </a:p>
          <a:p>
            <a:pPr marL="914400" lvl="2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hiveCtx.cacheTable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lvl="1"/>
            <a:r>
              <a:rPr lang="es-ES" dirty="0" err="1" smtClean="0"/>
              <a:t>You</a:t>
            </a:r>
            <a:r>
              <a:rPr lang="es-ES" dirty="0" smtClean="0"/>
              <a:t> can </a:t>
            </a:r>
            <a:r>
              <a:rPr lang="es-ES" dirty="0" err="1" smtClean="0"/>
              <a:t>also</a:t>
            </a:r>
            <a:r>
              <a:rPr lang="es-ES" dirty="0" smtClean="0"/>
              <a:t> cache </a:t>
            </a:r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err="1" smtClean="0"/>
              <a:t>HiveSQL</a:t>
            </a:r>
            <a:r>
              <a:rPr lang="es-ES" dirty="0"/>
              <a:t> </a:t>
            </a:r>
            <a:r>
              <a:rPr lang="es-ES" dirty="0" err="1" smtClean="0"/>
              <a:t>statments</a:t>
            </a:r>
            <a:endParaRPr lang="es-ES" dirty="0" smtClean="0"/>
          </a:p>
          <a:p>
            <a:pPr marL="914400" lvl="2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CACHE TABLE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or UNCACHE TABLE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s-E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When caching a table </a:t>
            </a:r>
            <a:r>
              <a:rPr lang="en-GB" dirty="0" smtClean="0"/>
              <a:t>Spark SQL </a:t>
            </a:r>
            <a:r>
              <a:rPr lang="en-GB" dirty="0"/>
              <a:t>represents the data in an in-memory columnar format. </a:t>
            </a:r>
            <a:endParaRPr lang="en-GB" dirty="0" smtClean="0"/>
          </a:p>
          <a:p>
            <a:r>
              <a:rPr lang="en-GB" dirty="0" smtClean="0"/>
              <a:t>The </a:t>
            </a:r>
            <a:r>
              <a:rPr lang="en-GB" dirty="0"/>
              <a:t>cached table </a:t>
            </a:r>
            <a:r>
              <a:rPr lang="en-GB" dirty="0" smtClean="0"/>
              <a:t>will remain </a:t>
            </a:r>
            <a:r>
              <a:rPr lang="en-GB" dirty="0"/>
              <a:t>in memory only for the life of our driver </a:t>
            </a:r>
            <a:r>
              <a:rPr lang="en-GB" dirty="0" smtClean="0"/>
              <a:t>program.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Caching</a:t>
            </a:r>
            <a:r>
              <a:rPr lang="es-ES" dirty="0" smtClean="0"/>
              <a:t> in </a:t>
            </a:r>
            <a:r>
              <a:rPr lang="es-ES" dirty="0" err="1" smtClean="0"/>
              <a:t>Spark</a:t>
            </a:r>
            <a:r>
              <a:rPr lang="es-ES" dirty="0" smtClean="0"/>
              <a:t> SQL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610979"/>
      </p:ext>
    </p:extLst>
  </p:cSld>
  <p:clrMapOvr>
    <a:masterClrMapping/>
  </p:clrMapOvr>
  <p:transition spd="slow">
    <p:push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In </a:t>
            </a:r>
            <a:r>
              <a:rPr lang="es-ES" dirty="0" err="1" smtClean="0"/>
              <a:t>adition</a:t>
            </a:r>
            <a:r>
              <a:rPr lang="es-ES" dirty="0" smtClean="0"/>
              <a:t> to </a:t>
            </a:r>
            <a:r>
              <a:rPr lang="es-ES" dirty="0" err="1" smtClean="0"/>
              <a:t>Hive</a:t>
            </a:r>
            <a:r>
              <a:rPr lang="es-ES" dirty="0" smtClean="0"/>
              <a:t>, JSON and </a:t>
            </a:r>
            <a:r>
              <a:rPr lang="es-ES" dirty="0" err="1" smtClean="0"/>
              <a:t>Parquet</a:t>
            </a:r>
            <a:r>
              <a:rPr lang="es-ES" dirty="0" smtClean="0"/>
              <a:t>, </a:t>
            </a:r>
            <a:r>
              <a:rPr lang="es-ES" dirty="0" err="1" smtClean="0"/>
              <a:t>Spark</a:t>
            </a:r>
            <a:r>
              <a:rPr lang="es-ES" dirty="0" smtClean="0"/>
              <a:t> SQL has a </a:t>
            </a:r>
            <a:r>
              <a:rPr lang="es-ES" dirty="0" err="1" smtClean="0"/>
              <a:t>DataSource</a:t>
            </a:r>
            <a:r>
              <a:rPr lang="es-ES" dirty="0" smtClean="0"/>
              <a:t> Api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integration</a:t>
            </a:r>
            <a:r>
              <a:rPr lang="es-ES" dirty="0" smtClean="0"/>
              <a:t> </a:t>
            </a:r>
          </a:p>
          <a:p>
            <a:r>
              <a:rPr lang="es-ES" dirty="0" err="1" smtClean="0"/>
              <a:t>Some</a:t>
            </a:r>
            <a:r>
              <a:rPr lang="es-ES" dirty="0" smtClean="0"/>
              <a:t> notable </a:t>
            </a:r>
            <a:r>
              <a:rPr lang="es-ES" dirty="0" err="1" smtClean="0"/>
              <a:t>implementations</a:t>
            </a:r>
            <a:r>
              <a:rPr lang="es-ES" dirty="0" smtClean="0"/>
              <a:t> </a:t>
            </a:r>
            <a:r>
              <a:rPr lang="es-ES" dirty="0" err="1" smtClean="0"/>
              <a:t>include</a:t>
            </a:r>
            <a:r>
              <a:rPr lang="es-ES" dirty="0" smtClean="0"/>
              <a:t> </a:t>
            </a:r>
            <a:r>
              <a:rPr lang="es-ES" dirty="0" err="1" smtClean="0"/>
              <a:t>Avro</a:t>
            </a:r>
            <a:r>
              <a:rPr lang="es-ES" dirty="0" smtClean="0"/>
              <a:t>, </a:t>
            </a:r>
            <a:r>
              <a:rPr lang="es-ES" dirty="0" err="1" smtClean="0"/>
              <a:t>Hbase</a:t>
            </a:r>
            <a:r>
              <a:rPr lang="es-ES" dirty="0" smtClean="0"/>
              <a:t>, ES, </a:t>
            </a:r>
            <a:r>
              <a:rPr lang="es-ES" dirty="0" err="1" smtClean="0"/>
              <a:t>Cassandra</a:t>
            </a:r>
            <a:r>
              <a:rPr lang="es-ES" dirty="0" smtClean="0"/>
              <a:t>…</a:t>
            </a:r>
          </a:p>
          <a:p>
            <a:r>
              <a:rPr lang="es-ES" dirty="0" err="1" smtClean="0"/>
              <a:t>Its</a:t>
            </a:r>
            <a:r>
              <a:rPr lang="es-ES" dirty="0" smtClean="0"/>
              <a:t> </a:t>
            </a:r>
            <a:r>
              <a:rPr lang="es-ES" dirty="0" err="1" smtClean="0"/>
              <a:t>possible</a:t>
            </a:r>
            <a:r>
              <a:rPr lang="es-ES" dirty="0" smtClean="0"/>
              <a:t> </a:t>
            </a:r>
            <a:r>
              <a:rPr lang="es-ES" dirty="0" err="1" smtClean="0"/>
              <a:t>convert</a:t>
            </a:r>
            <a:r>
              <a:rPr lang="es-ES" dirty="0" smtClean="0"/>
              <a:t> a regular </a:t>
            </a:r>
            <a:r>
              <a:rPr lang="es-ES" dirty="0" err="1" smtClean="0"/>
              <a:t>RDDs</a:t>
            </a:r>
            <a:r>
              <a:rPr lang="es-ES" dirty="0" smtClean="0"/>
              <a:t> to </a:t>
            </a:r>
            <a:r>
              <a:rPr lang="es-ES" dirty="0" err="1" smtClean="0"/>
              <a:t>DataFrames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assigning</a:t>
            </a:r>
            <a:r>
              <a:rPr lang="es-ES" dirty="0" smtClean="0"/>
              <a:t> </a:t>
            </a:r>
            <a:r>
              <a:rPr lang="es-ES" dirty="0" err="1" smtClean="0"/>
              <a:t>them</a:t>
            </a:r>
            <a:r>
              <a:rPr lang="es-ES" dirty="0" smtClean="0"/>
              <a:t> a </a:t>
            </a:r>
            <a:r>
              <a:rPr lang="es-ES" dirty="0" err="1" smtClean="0"/>
              <a:t>schema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Loading</a:t>
            </a:r>
            <a:r>
              <a:rPr lang="es-ES" dirty="0" smtClean="0"/>
              <a:t> and </a:t>
            </a:r>
            <a:r>
              <a:rPr lang="es-ES" dirty="0" err="1" smtClean="0"/>
              <a:t>Saving</a:t>
            </a:r>
            <a:r>
              <a:rPr lang="es-ES" dirty="0" smtClean="0"/>
              <a:t>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548754"/>
      </p:ext>
    </p:extLst>
  </p:cSld>
  <p:clrMapOvr>
    <a:masterClrMapping/>
  </p:clrMapOvr>
  <p:transition spd="slow">
    <p:push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1" y="836712"/>
            <a:ext cx="8296274" cy="5594252"/>
          </a:xfrm>
        </p:spPr>
        <p:txBody>
          <a:bodyPr>
            <a:noAutofit/>
          </a:bodyPr>
          <a:lstStyle/>
          <a:p>
            <a:r>
              <a:rPr lang="es-ES" sz="1600" dirty="0" smtClean="0"/>
              <a:t>Apache </a:t>
            </a:r>
            <a:r>
              <a:rPr lang="es-ES" sz="1600" dirty="0" err="1" smtClean="0"/>
              <a:t>Hive</a:t>
            </a:r>
            <a:r>
              <a:rPr lang="es-ES" sz="1600" dirty="0" smtClean="0"/>
              <a:t> (</a:t>
            </a:r>
            <a:r>
              <a:rPr lang="es-ES" sz="1600" dirty="0" err="1" smtClean="0"/>
              <a:t>seen</a:t>
            </a:r>
            <a:r>
              <a:rPr lang="es-ES" sz="1600" dirty="0" smtClean="0"/>
              <a:t> </a:t>
            </a:r>
            <a:r>
              <a:rPr lang="es-ES" sz="1600" dirty="0" err="1" smtClean="0"/>
              <a:t>before</a:t>
            </a:r>
            <a:r>
              <a:rPr lang="es-ES" sz="1600" dirty="0" smtClean="0"/>
              <a:t>):</a:t>
            </a:r>
          </a:p>
          <a:p>
            <a:pPr marL="400050" lvl="1" indent="0">
              <a:buNone/>
            </a:pPr>
            <a:r>
              <a:rPr lang="en-GB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sz="12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org.apache.spark.sql.hive.HiveContext</a:t>
            </a:r>
            <a:endParaRPr lang="en-GB" sz="12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GB" sz="12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hiveCtx</a:t>
            </a:r>
            <a:r>
              <a:rPr lang="en-GB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GB" sz="12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HiveContext</a:t>
            </a:r>
            <a:r>
              <a:rPr lang="en-GB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GB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buNone/>
            </a:pPr>
            <a:r>
              <a:rPr lang="en-GB" sz="12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 rows = </a:t>
            </a:r>
            <a:r>
              <a:rPr lang="en-GB" sz="12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hiveCtx.sql</a:t>
            </a:r>
            <a:r>
              <a:rPr lang="en-GB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("SELECT key, value FROM </a:t>
            </a:r>
            <a:r>
              <a:rPr lang="en-GB" sz="12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mytable</a:t>
            </a:r>
            <a:r>
              <a:rPr lang="en-GB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400050" lvl="1" indent="0">
              <a:buNone/>
            </a:pPr>
            <a:r>
              <a:rPr lang="en-GB" sz="12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 keys = </a:t>
            </a:r>
            <a:r>
              <a:rPr lang="en-GB" sz="12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rows.map</a:t>
            </a:r>
            <a:r>
              <a:rPr lang="en-GB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(row =&gt; </a:t>
            </a:r>
            <a:r>
              <a:rPr lang="en-GB" sz="12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row.getInt</a:t>
            </a:r>
            <a:r>
              <a:rPr lang="en-GB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(0))</a:t>
            </a:r>
          </a:p>
          <a:p>
            <a:r>
              <a:rPr lang="es-ES" sz="1600" dirty="0" err="1" smtClean="0"/>
              <a:t>Parquet</a:t>
            </a:r>
            <a:r>
              <a:rPr lang="es-ES" sz="1600" dirty="0" smtClean="0"/>
              <a:t>, </a:t>
            </a:r>
            <a:r>
              <a:rPr lang="es-ES" sz="1600" dirty="0" err="1" smtClean="0"/>
              <a:t>column-oriented</a:t>
            </a:r>
            <a:r>
              <a:rPr lang="es-ES" sz="1600" dirty="0" smtClean="0"/>
              <a:t> </a:t>
            </a:r>
            <a:r>
              <a:rPr lang="es-ES" sz="1600" dirty="0" err="1" smtClean="0"/>
              <a:t>storage</a:t>
            </a:r>
            <a:r>
              <a:rPr lang="es-ES" sz="1600" dirty="0" smtClean="0"/>
              <a:t> </a:t>
            </a:r>
            <a:r>
              <a:rPr lang="es-ES" sz="1600" dirty="0" err="1" smtClean="0"/>
              <a:t>formats</a:t>
            </a:r>
            <a:r>
              <a:rPr lang="es-ES" sz="1600" dirty="0" smtClean="0"/>
              <a:t> can store records </a:t>
            </a:r>
            <a:r>
              <a:rPr lang="es-ES" sz="1600" dirty="0" err="1" smtClean="0"/>
              <a:t>with</a:t>
            </a:r>
            <a:r>
              <a:rPr lang="es-ES" sz="1600" dirty="0" smtClean="0"/>
              <a:t> </a:t>
            </a:r>
            <a:r>
              <a:rPr lang="es-ES" sz="1600" dirty="0" err="1" smtClean="0"/>
              <a:t>nested</a:t>
            </a:r>
            <a:r>
              <a:rPr lang="es-ES" sz="1600" dirty="0" smtClean="0"/>
              <a:t> </a:t>
            </a:r>
            <a:r>
              <a:rPr lang="es-ES" sz="1600" dirty="0" err="1" smtClean="0"/>
              <a:t>fields</a:t>
            </a:r>
            <a:r>
              <a:rPr lang="es-ES" sz="1600" dirty="0" smtClean="0"/>
              <a:t> </a:t>
            </a:r>
            <a:r>
              <a:rPr lang="es-ES" sz="1600" dirty="0" err="1" smtClean="0"/>
              <a:t>efficiently</a:t>
            </a:r>
            <a:endParaRPr lang="es-ES" sz="1600" dirty="0" smtClean="0"/>
          </a:p>
          <a:p>
            <a:pPr marL="400050" lvl="1" indent="0">
              <a:buNone/>
            </a:pPr>
            <a:r>
              <a:rPr lang="en-GB" sz="12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GB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Load some data in from a Parquet file with field's name and </a:t>
            </a:r>
            <a:r>
              <a:rPr lang="en-GB" sz="12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favouriteAnimal</a:t>
            </a:r>
            <a:endParaRPr lang="en-GB" sz="12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rows 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hiveCtx.load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parquetFile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"parquet")</a:t>
            </a:r>
          </a:p>
          <a:p>
            <a:pPr marL="400050" lvl="1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names = </a:t>
            </a:r>
            <a:r>
              <a:rPr lang="en-GB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rows.map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(row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row.name)</a:t>
            </a:r>
          </a:p>
          <a:p>
            <a:pPr marL="400050" lvl="1" indent="0">
              <a:buNone/>
            </a:pP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rintln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("Everyone“)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GB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names.collect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GB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GB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buNone/>
            </a:pPr>
            <a:r>
              <a:rPr lang="en-GB" sz="12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GB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Find the panda lovers</a:t>
            </a:r>
          </a:p>
          <a:p>
            <a:pPr marL="400050" lvl="1" indent="0">
              <a:buNone/>
            </a:pP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tbl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rows.registerTempTable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("people")</a:t>
            </a:r>
          </a:p>
          <a:p>
            <a:pPr marL="400050" lvl="1" indent="0">
              <a:buNone/>
            </a:pP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pandaFriends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hiveCtx.sql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("SELECT name FROM people WHERE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favouriteAnimal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panda</a:t>
            </a:r>
            <a:r>
              <a:rPr lang="en-GB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rintln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("Panda friends“)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GB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pandaFriends.map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(row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row.name).collect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GB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GB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buNone/>
            </a:pP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pandaFriends.save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hdfs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://...", "parquet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GB" sz="1200" dirty="0"/>
          </a:p>
          <a:p>
            <a:pPr marL="273050" lvl="1" indent="-273050">
              <a:buBlip>
                <a:blip r:embed="rId2"/>
              </a:buBlip>
            </a:pPr>
            <a:r>
              <a:rPr lang="en-GB" sz="1600" dirty="0">
                <a:cs typeface="ＭＳ Ｐゴシック" charset="0"/>
              </a:rPr>
              <a:t>Avro a data serialization system which relies on schemas</a:t>
            </a:r>
          </a:p>
          <a:p>
            <a:pPr marL="742950" lvl="2" indent="-342900"/>
            <a:r>
              <a:rPr lang="es-ES" sz="1600" dirty="0" err="1" smtClean="0"/>
              <a:t>Include</a:t>
            </a:r>
            <a:r>
              <a:rPr lang="es-ES" sz="1600" dirty="0" smtClean="0"/>
              <a:t> in </a:t>
            </a:r>
            <a:r>
              <a:rPr lang="es-ES" sz="1600" dirty="0" err="1" smtClean="0"/>
              <a:t>sbt</a:t>
            </a:r>
            <a:r>
              <a:rPr lang="es-ES" sz="1600" dirty="0" smtClean="0"/>
              <a:t> </a:t>
            </a:r>
            <a:r>
              <a:rPr lang="es-ES" sz="1600" dirty="0" err="1" smtClean="0"/>
              <a:t>project</a:t>
            </a:r>
            <a:r>
              <a:rPr lang="es-ES" sz="1600" dirty="0" smtClean="0"/>
              <a:t>: 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libraryDependenicies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+= "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com.databricks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%% "spark-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avro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% "2.0.1" </a:t>
            </a:r>
          </a:p>
          <a:p>
            <a:pPr marL="742950" lvl="2" indent="-342900"/>
            <a:r>
              <a:rPr lang="es-ES" sz="1600" dirty="0" err="1"/>
              <a:t>Replace</a:t>
            </a:r>
            <a:r>
              <a:rPr lang="es-ES" sz="1600" dirty="0"/>
              <a:t>  “</a:t>
            </a:r>
            <a:r>
              <a:rPr lang="es-ES" sz="1600" dirty="0" err="1"/>
              <a:t>parquet</a:t>
            </a:r>
            <a:r>
              <a:rPr lang="es-ES" sz="1600" dirty="0"/>
              <a:t>” </a:t>
            </a:r>
            <a:r>
              <a:rPr lang="es-ES" sz="1600" dirty="0" err="1"/>
              <a:t>by</a:t>
            </a:r>
            <a:r>
              <a:rPr lang="es-ES" sz="1600" dirty="0"/>
              <a:t> “</a:t>
            </a:r>
            <a:r>
              <a:rPr lang="es-ES" sz="1600" dirty="0" err="1"/>
              <a:t>com.databricks.spark.avro</a:t>
            </a:r>
            <a:r>
              <a:rPr lang="es-ES" sz="1600" dirty="0"/>
              <a:t>” in </a:t>
            </a:r>
            <a:r>
              <a:rPr lang="es-ES" sz="1600" dirty="0" err="1"/>
              <a:t>previous</a:t>
            </a:r>
            <a:r>
              <a:rPr lang="es-ES" sz="1600" dirty="0"/>
              <a:t>  </a:t>
            </a:r>
            <a:r>
              <a:rPr lang="es-ES" sz="1600" dirty="0" err="1"/>
              <a:t>example</a:t>
            </a:r>
            <a:endParaRPr lang="en-GB" sz="1600" dirty="0"/>
          </a:p>
          <a:p>
            <a:pPr marL="400050" lvl="1" indent="0">
              <a:buNone/>
            </a:pP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Loading</a:t>
            </a:r>
            <a:r>
              <a:rPr lang="es-ES" dirty="0" smtClean="0"/>
              <a:t> and </a:t>
            </a:r>
            <a:r>
              <a:rPr lang="es-ES" dirty="0" err="1" smtClean="0"/>
              <a:t>Saving</a:t>
            </a:r>
            <a:r>
              <a:rPr lang="es-ES" dirty="0" smtClean="0"/>
              <a:t>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137991"/>
      </p:ext>
    </p:extLst>
  </p:cSld>
  <p:clrMapOvr>
    <a:masterClrMapping/>
  </p:clrMapOvr>
  <p:transition spd="slow">
    <p:push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JSON: </a:t>
            </a:r>
            <a:r>
              <a:rPr lang="en-GB" dirty="0"/>
              <a:t>Spark SQL can infer </a:t>
            </a:r>
            <a:r>
              <a:rPr lang="en-GB" dirty="0" smtClean="0"/>
              <a:t>the schema </a:t>
            </a:r>
            <a:r>
              <a:rPr lang="en-GB" dirty="0"/>
              <a:t>by scanning the file and let you access fields by </a:t>
            </a:r>
            <a:r>
              <a:rPr lang="en-GB" dirty="0" smtClean="0"/>
              <a:t>name</a:t>
            </a:r>
          </a:p>
          <a:p>
            <a:pPr marL="400050" lvl="1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"name"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"Holden"}</a:t>
            </a:r>
          </a:p>
          <a:p>
            <a:pPr marL="400050" lvl="1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name"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:"Sparky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The Bear", 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lovesPandas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"knows"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:{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"friends"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["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holden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"]}}</a:t>
            </a:r>
          </a:p>
          <a:p>
            <a:pPr marL="400050" lvl="1" indent="0">
              <a:buNone/>
            </a:pPr>
            <a:endParaRPr lang="en-GB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GB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hiveCtx.jsonFile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inputFile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buNone/>
            </a:pPr>
            <a:r>
              <a:rPr lang="es-E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input.printShema</a:t>
            </a:r>
            <a:r>
              <a:rPr lang="es-E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00050" lvl="1" indent="0">
              <a:buNone/>
            </a:pP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|-- knows: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nullable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</a:p>
          <a:p>
            <a:pPr marL="400050" lvl="1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| |-- friends: array 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nullable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</a:p>
          <a:p>
            <a:pPr marL="400050" lvl="1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| | |-- element: string 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containsNull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false)</a:t>
            </a:r>
          </a:p>
          <a:p>
            <a:pPr marL="400050" lvl="1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|--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lovesPandas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nullable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</a:p>
          <a:p>
            <a:pPr marL="400050" lvl="1" indent="0">
              <a:buNone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|-- name: string 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nullable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s-E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3050" lvl="1" indent="-273050">
              <a:buBlip>
                <a:blip r:embed="rId2"/>
              </a:buBlip>
            </a:pPr>
            <a:r>
              <a:rPr lang="es-ES" dirty="0">
                <a:cs typeface="ＭＳ Ｐゴシック" charset="0"/>
              </a:rPr>
              <a:t>Access in SQL</a:t>
            </a:r>
          </a:p>
          <a:p>
            <a:pPr marL="400050" lvl="1" indent="0">
              <a:buNone/>
            </a:pPr>
            <a:r>
              <a:rPr lang="es-E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s-E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knows.friends</a:t>
            </a:r>
            <a:r>
              <a:rPr lang="es-E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(0) </a:t>
            </a:r>
            <a:r>
              <a:rPr lang="es-E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s-E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table_input</a:t>
            </a:r>
            <a:r>
              <a:rPr lang="es-E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es-E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1;</a:t>
            </a:r>
            <a:endParaRPr lang="es-E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Loading</a:t>
            </a:r>
            <a:r>
              <a:rPr lang="es-ES" dirty="0" smtClean="0"/>
              <a:t> and </a:t>
            </a:r>
            <a:r>
              <a:rPr lang="es-ES" dirty="0" err="1" smtClean="0"/>
              <a:t>Saving</a:t>
            </a:r>
            <a:r>
              <a:rPr lang="es-ES" dirty="0" smtClean="0"/>
              <a:t>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05184"/>
      </p:ext>
    </p:extLst>
  </p:cSld>
  <p:clrMapOvr>
    <a:masterClrMapping/>
  </p:clrMapOvr>
  <p:transition spd="slow">
    <p:push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RDDs</a:t>
            </a:r>
            <a:r>
              <a:rPr lang="es-ES" dirty="0" smtClean="0"/>
              <a:t>: </a:t>
            </a:r>
            <a:r>
              <a:rPr lang="es-ES" dirty="0" err="1"/>
              <a:t>A</a:t>
            </a:r>
            <a:r>
              <a:rPr lang="es-ES" dirty="0" err="1" smtClean="0"/>
              <a:t>ny</a:t>
            </a:r>
            <a:r>
              <a:rPr lang="es-ES" dirty="0" smtClean="0"/>
              <a:t> RDD </a:t>
            </a:r>
            <a:r>
              <a:rPr lang="es-ES" dirty="0" err="1" smtClean="0"/>
              <a:t>with</a:t>
            </a:r>
            <a:r>
              <a:rPr lang="es-ES" dirty="0" smtClean="0"/>
              <a:t> case </a:t>
            </a:r>
            <a:r>
              <a:rPr lang="es-ES" dirty="0" err="1" smtClean="0"/>
              <a:t>classes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implicitly</a:t>
            </a:r>
            <a:r>
              <a:rPr lang="es-ES" dirty="0" smtClean="0"/>
              <a:t> </a:t>
            </a:r>
            <a:r>
              <a:rPr lang="es-ES" dirty="0" err="1" smtClean="0"/>
              <a:t>converted</a:t>
            </a:r>
            <a:r>
              <a:rPr lang="es-ES" dirty="0" smtClean="0"/>
              <a:t> </a:t>
            </a:r>
            <a:r>
              <a:rPr lang="es-ES" dirty="0" err="1" smtClean="0"/>
              <a:t>into</a:t>
            </a:r>
            <a:r>
              <a:rPr lang="es-ES" dirty="0" smtClean="0"/>
              <a:t> a </a:t>
            </a:r>
            <a:r>
              <a:rPr lang="es-ES" dirty="0" err="1" smtClean="0"/>
              <a:t>DataFrame</a:t>
            </a:r>
            <a:endParaRPr lang="es-ES" dirty="0" smtClean="0"/>
          </a:p>
          <a:p>
            <a:pPr marL="400050" lvl="1" indent="0">
              <a:buNone/>
            </a:pPr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 class </a:t>
            </a:r>
            <a:r>
              <a:rPr lang="en-GB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HappyPerson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(handle</a:t>
            </a:r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favouriteBeverage</a:t>
            </a:r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buNone/>
            </a:pPr>
            <a:r>
              <a:rPr lang="en-GB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a person and turn it into a Schema RDD</a:t>
            </a:r>
          </a:p>
          <a:p>
            <a:pPr marL="400050" lvl="1" indent="0">
              <a:buNone/>
            </a:pPr>
            <a:r>
              <a:rPr lang="en-GB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happyPeopleRDD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sc.parallelize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HappyPerson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holden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", "coffee")))</a:t>
            </a:r>
          </a:p>
          <a:p>
            <a:pPr marL="400050" lvl="1" indent="0">
              <a:buNone/>
            </a:pPr>
            <a:r>
              <a:rPr lang="en-GB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Note: there is an implicit </a:t>
            </a:r>
            <a:r>
              <a:rPr lang="en-GB" sz="18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conversion</a:t>
            </a:r>
          </a:p>
          <a:p>
            <a:pPr marL="400050" lvl="1" indent="0">
              <a:buNone/>
            </a:pPr>
            <a:r>
              <a:rPr lang="en-GB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that is equivalent </a:t>
            </a:r>
            <a:r>
              <a:rPr lang="en-GB" sz="18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</a:p>
          <a:p>
            <a:pPr marL="400050" lvl="1" indent="0">
              <a:buNone/>
            </a:pPr>
            <a:r>
              <a:rPr lang="en-GB" sz="18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GB" sz="18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sqlCtx.createDataFrame</a:t>
            </a:r>
            <a:r>
              <a:rPr lang="en-GB" sz="18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happyPeopleRDD</a:t>
            </a:r>
            <a:r>
              <a:rPr lang="en-GB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buNone/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happyPeopleRDD.registerTempTable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happy_people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can use </a:t>
            </a:r>
            <a:r>
              <a:rPr lang="es-ES" dirty="0" smtClean="0"/>
              <a:t>.</a:t>
            </a:r>
            <a:r>
              <a:rPr lang="es-ES" dirty="0" err="1" smtClean="0"/>
              <a:t>toDF</a:t>
            </a:r>
            <a:endParaRPr lang="es-ES" dirty="0"/>
          </a:p>
          <a:p>
            <a:pPr marL="400050" lvl="1" indent="0">
              <a:buNone/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GB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sc.parallelize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HappyPerson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holden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", "coffee"))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toDF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Loading</a:t>
            </a:r>
            <a:r>
              <a:rPr lang="es-ES" dirty="0" smtClean="0"/>
              <a:t> and </a:t>
            </a:r>
            <a:r>
              <a:rPr lang="es-ES" dirty="0" err="1" smtClean="0"/>
              <a:t>Saving</a:t>
            </a:r>
            <a:r>
              <a:rPr lang="es-ES" dirty="0" smtClean="0"/>
              <a:t>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039455"/>
      </p:ext>
    </p:extLst>
  </p:cSld>
  <p:clrMapOvr>
    <a:masterClrMapping/>
  </p:clrMapOvr>
  <p:transition spd="slow">
    <p:push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Useful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connection</a:t>
            </a:r>
            <a:r>
              <a:rPr lang="es-ES" dirty="0" smtClean="0"/>
              <a:t> BI </a:t>
            </a:r>
            <a:r>
              <a:rPr lang="es-ES" dirty="0" err="1" smtClean="0"/>
              <a:t>tools</a:t>
            </a:r>
            <a:r>
              <a:rPr lang="es-ES" dirty="0" smtClean="0"/>
              <a:t> to </a:t>
            </a:r>
            <a:r>
              <a:rPr lang="es-ES" dirty="0" err="1" smtClean="0"/>
              <a:t>Spark</a:t>
            </a:r>
            <a:r>
              <a:rPr lang="es-ES" dirty="0" smtClean="0"/>
              <a:t> </a:t>
            </a:r>
            <a:r>
              <a:rPr lang="es-ES" dirty="0" err="1" smtClean="0"/>
              <a:t>Cluster</a:t>
            </a:r>
            <a:endParaRPr lang="es-ES" dirty="0" smtClean="0"/>
          </a:p>
          <a:p>
            <a:r>
              <a:rPr lang="es-ES" dirty="0" smtClean="0"/>
              <a:t>JDBC server </a:t>
            </a:r>
            <a:r>
              <a:rPr lang="es-ES" dirty="0" err="1" smtClean="0"/>
              <a:t>runs</a:t>
            </a:r>
            <a:r>
              <a:rPr lang="es-ES" dirty="0" smtClean="0"/>
              <a:t> a </a:t>
            </a:r>
            <a:r>
              <a:rPr lang="es-ES" dirty="0" err="1" smtClean="0"/>
              <a:t>standalone</a:t>
            </a:r>
            <a:r>
              <a:rPr lang="es-ES" dirty="0" smtClean="0"/>
              <a:t> </a:t>
            </a:r>
            <a:r>
              <a:rPr lang="es-ES" dirty="0" err="1" smtClean="0"/>
              <a:t>Spark</a:t>
            </a:r>
            <a:r>
              <a:rPr lang="es-ES" dirty="0" smtClean="0"/>
              <a:t> driver </a:t>
            </a:r>
            <a:r>
              <a:rPr lang="es-ES" dirty="0" err="1" smtClean="0"/>
              <a:t>that</a:t>
            </a:r>
            <a:r>
              <a:rPr lang="es-ES" dirty="0" smtClean="0"/>
              <a:t> can be </a:t>
            </a:r>
            <a:r>
              <a:rPr lang="es-ES" dirty="0" err="1" smtClean="0"/>
              <a:t>shared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</a:t>
            </a:r>
            <a:r>
              <a:rPr lang="es-ES" dirty="0" err="1" smtClean="0"/>
              <a:t>clients</a:t>
            </a:r>
            <a:endParaRPr lang="es-ES" dirty="0" smtClean="0"/>
          </a:p>
          <a:p>
            <a:r>
              <a:rPr lang="es-ES" dirty="0" smtClean="0"/>
              <a:t>JDBC server </a:t>
            </a:r>
            <a:r>
              <a:rPr lang="es-ES" dirty="0" err="1" smtClean="0"/>
              <a:t>corresponds</a:t>
            </a:r>
            <a:r>
              <a:rPr lang="es-ES" dirty="0" smtClean="0"/>
              <a:t> to HiveServer2 in </a:t>
            </a:r>
            <a:r>
              <a:rPr lang="es-ES" dirty="0" err="1" smtClean="0"/>
              <a:t>Hive</a:t>
            </a:r>
            <a:r>
              <a:rPr lang="es-ES" dirty="0" smtClean="0"/>
              <a:t> (</a:t>
            </a:r>
            <a:r>
              <a:rPr lang="es-ES" dirty="0" err="1" smtClean="0"/>
              <a:t>is</a:t>
            </a:r>
            <a:r>
              <a:rPr lang="es-ES" dirty="0" smtClean="0"/>
              <a:t> a </a:t>
            </a:r>
            <a:r>
              <a:rPr lang="es-ES" dirty="0" err="1" smtClean="0"/>
              <a:t>Thrift</a:t>
            </a:r>
            <a:r>
              <a:rPr lang="es-ES" dirty="0" smtClean="0"/>
              <a:t> server) </a:t>
            </a:r>
            <a:r>
              <a:rPr lang="es-ES" dirty="0"/>
              <a:t>listen in </a:t>
            </a:r>
            <a:r>
              <a:rPr lang="es-ES" dirty="0" smtClean="0"/>
              <a:t>port</a:t>
            </a:r>
            <a:r>
              <a:rPr lang="es-ES" b="1" dirty="0" smtClean="0"/>
              <a:t>:10000</a:t>
            </a:r>
            <a:endParaRPr lang="es-ES" dirty="0" smtClean="0"/>
          </a:p>
          <a:p>
            <a:pPr marL="457200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./sbin/start-thriftserver.sh --master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sparkMaster</a:t>
            </a:r>
            <a:endParaRPr lang="en-GB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3050" lvl="1" indent="-273050">
              <a:buBlip>
                <a:blip r:embed="rId2"/>
              </a:buBlip>
            </a:pPr>
            <a:r>
              <a:rPr lang="es-ES" dirty="0">
                <a:cs typeface="ＭＳ Ｐゴシック" charset="0"/>
              </a:rPr>
              <a:t>Server can share </a:t>
            </a:r>
            <a:r>
              <a:rPr lang="es-ES" dirty="0" err="1">
                <a:cs typeface="ＭＳ Ｐゴシック" charset="0"/>
              </a:rPr>
              <a:t>cached</a:t>
            </a:r>
            <a:r>
              <a:rPr lang="es-ES" dirty="0">
                <a:cs typeface="ＭＳ Ｐゴシック" charset="0"/>
              </a:rPr>
              <a:t> </a:t>
            </a:r>
            <a:r>
              <a:rPr lang="es-ES" dirty="0" err="1">
                <a:cs typeface="ＭＳ Ｐゴシック" charset="0"/>
              </a:rPr>
              <a:t>tables</a:t>
            </a:r>
            <a:r>
              <a:rPr lang="es-ES" dirty="0">
                <a:cs typeface="ＭＳ Ｐゴシック" charset="0"/>
              </a:rPr>
              <a:t> </a:t>
            </a:r>
            <a:r>
              <a:rPr lang="es-ES" dirty="0" err="1">
                <a:cs typeface="ＭＳ Ｐゴシック" charset="0"/>
              </a:rPr>
              <a:t>betwee</a:t>
            </a:r>
            <a:r>
              <a:rPr lang="es-ES" dirty="0">
                <a:cs typeface="ＭＳ Ｐゴシック" charset="0"/>
              </a:rPr>
              <a:t> </a:t>
            </a:r>
            <a:r>
              <a:rPr lang="es-ES" dirty="0" err="1">
                <a:cs typeface="ＭＳ Ｐゴシック" charset="0"/>
              </a:rPr>
              <a:t>multiples</a:t>
            </a:r>
            <a:r>
              <a:rPr lang="es-ES" dirty="0">
                <a:cs typeface="ＭＳ Ｐゴシック" charset="0"/>
              </a:rPr>
              <a:t> </a:t>
            </a:r>
            <a:r>
              <a:rPr lang="es-ES" dirty="0" err="1">
                <a:cs typeface="ＭＳ Ｐゴシック" charset="0"/>
              </a:rPr>
              <a:t>programs</a:t>
            </a:r>
            <a:r>
              <a:rPr lang="es-ES" dirty="0">
                <a:cs typeface="ＭＳ Ｐゴシック" charset="0"/>
              </a:rPr>
              <a:t> (</a:t>
            </a:r>
            <a:r>
              <a:rPr lang="es-ES" dirty="0" err="1">
                <a:cs typeface="ＭＳ Ｐゴシック" charset="0"/>
              </a:rPr>
              <a:t>is</a:t>
            </a:r>
            <a:r>
              <a:rPr lang="es-ES" dirty="0">
                <a:cs typeface="ＭＳ Ｐゴシック" charset="0"/>
              </a:rPr>
              <a:t> a single driver </a:t>
            </a:r>
            <a:r>
              <a:rPr lang="es-ES" dirty="0" err="1">
                <a:cs typeface="ＭＳ Ｐゴシック" charset="0"/>
              </a:rPr>
              <a:t>program</a:t>
            </a:r>
            <a:r>
              <a:rPr lang="es-ES" dirty="0">
                <a:cs typeface="ＭＳ Ｐゴシック" charset="0"/>
              </a:rPr>
              <a:t>)  </a:t>
            </a:r>
          </a:p>
          <a:p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JDBC /ODBC Server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329139"/>
      </p:ext>
    </p:extLst>
  </p:cSld>
  <p:clrMapOvr>
    <a:masterClrMapping/>
  </p:clrMapOvr>
  <p:transition spd="slow">
    <p:push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1" y="908720"/>
            <a:ext cx="8296274" cy="5522244"/>
          </a:xfrm>
        </p:spPr>
        <p:txBody>
          <a:bodyPr>
            <a:noAutofit/>
          </a:bodyPr>
          <a:lstStyle/>
          <a:p>
            <a:r>
              <a:rPr lang="es-ES" sz="1600" dirty="0" err="1"/>
              <a:t>Beeline</a:t>
            </a:r>
            <a:r>
              <a:rPr lang="es-ES" sz="1600" dirty="0"/>
              <a:t>: SQL </a:t>
            </a:r>
            <a:r>
              <a:rPr lang="es-ES" sz="1600" dirty="0" err="1"/>
              <a:t>shell</a:t>
            </a:r>
            <a:r>
              <a:rPr lang="es-ES" sz="1600" dirty="0"/>
              <a:t> </a:t>
            </a:r>
            <a:r>
              <a:rPr lang="es-ES" sz="1600" dirty="0" err="1"/>
              <a:t>client</a:t>
            </a:r>
            <a:r>
              <a:rPr lang="es-ES" sz="1600" dirty="0"/>
              <a:t> can </a:t>
            </a:r>
            <a:r>
              <a:rPr lang="es-ES" sz="1600" dirty="0" err="1"/>
              <a:t>connect</a:t>
            </a:r>
            <a:r>
              <a:rPr lang="es-ES" sz="1600" dirty="0"/>
              <a:t> to server </a:t>
            </a:r>
            <a:r>
              <a:rPr lang="es-ES" sz="1600" dirty="0" err="1"/>
              <a:t>via</a:t>
            </a:r>
            <a:r>
              <a:rPr lang="es-ES" sz="1600" dirty="0"/>
              <a:t> JDBC 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spark$ ./bin/beeline –u jdbc:hive2://localhost:10000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0: jdbc:hive2://localhost:10000&gt; show tables;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+---------+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result  |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+---------+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pokes   |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+---------+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 row selected (1.182 seconds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s-ES" sz="1200" dirty="0" smtClean="0"/>
          </a:p>
          <a:p>
            <a:r>
              <a:rPr lang="es-ES" sz="1600" dirty="0" err="1" smtClean="0"/>
              <a:t>You</a:t>
            </a:r>
            <a:r>
              <a:rPr lang="es-ES" sz="1600" dirty="0" smtClean="0"/>
              <a:t> can use standard </a:t>
            </a:r>
            <a:r>
              <a:rPr lang="es-ES" sz="1600" dirty="0" err="1" smtClean="0"/>
              <a:t>HiveQL</a:t>
            </a:r>
            <a:endParaRPr lang="es-ES" sz="1600" dirty="0" smtClean="0"/>
          </a:p>
          <a:p>
            <a:pPr marL="400050" lvl="1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CREATE TABLE IF NOT EXISTS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mytable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(key INT, value STRING)</a:t>
            </a:r>
          </a:p>
          <a:p>
            <a:pPr marL="400050" lvl="1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ROW FORMAT DELIMITED FIELDS TERMINATED BY ',';</a:t>
            </a:r>
          </a:p>
          <a:p>
            <a:pPr marL="400050" lvl="1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LOAD DATA LOCAL INPATH 'int_string.csv'</a:t>
            </a:r>
          </a:p>
          <a:p>
            <a:pPr marL="400050" lvl="1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INTO TABLE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mytable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00050" lvl="1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SHOW TABLES;</a:t>
            </a:r>
          </a:p>
          <a:p>
            <a:pPr marL="400050" lvl="1" indent="0">
              <a:buNone/>
            </a:pP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Mytable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3050" lvl="1" indent="-273050">
              <a:buBlip>
                <a:blip r:embed="rId2"/>
              </a:buBlip>
            </a:pPr>
            <a:r>
              <a:rPr lang="es-ES" sz="1600" dirty="0">
                <a:cs typeface="ＭＳ Ｐゴシック" charset="0"/>
              </a:rPr>
              <a:t>To </a:t>
            </a:r>
            <a:r>
              <a:rPr lang="es-ES" sz="1600" dirty="0" err="1">
                <a:cs typeface="ＭＳ Ｐゴシック" charset="0"/>
              </a:rPr>
              <a:t>See</a:t>
            </a:r>
            <a:r>
              <a:rPr lang="es-ES" sz="1600" dirty="0">
                <a:cs typeface="ＭＳ Ｐゴシック" charset="0"/>
              </a:rPr>
              <a:t> </a:t>
            </a:r>
            <a:r>
              <a:rPr lang="es-ES" sz="1600" dirty="0" err="1">
                <a:cs typeface="ＭＳ Ｐゴシック" charset="0"/>
              </a:rPr>
              <a:t>query</a:t>
            </a:r>
            <a:r>
              <a:rPr lang="es-ES" sz="1600" dirty="0">
                <a:cs typeface="ＭＳ Ｐゴシック" charset="0"/>
              </a:rPr>
              <a:t> plan</a:t>
            </a:r>
          </a:p>
          <a:p>
            <a:pPr marL="400050" lvl="1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spark-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EXPLAIN SELECT 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mytable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where key 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1;</a:t>
            </a:r>
          </a:p>
          <a:p>
            <a:pPr marL="400050" lvl="1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== Physical Plan ==</a:t>
            </a:r>
          </a:p>
          <a:p>
            <a:pPr marL="400050" lvl="1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Filter (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#16 = 1)</a:t>
            </a:r>
          </a:p>
          <a:p>
            <a:pPr marL="400050" lvl="1" indent="0">
              <a:buNone/>
            </a:pP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HiveTableScan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#16,value#17], (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MetastoreRelation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mytable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GB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</a:p>
          <a:p>
            <a:pPr marL="273050" lvl="1" indent="-273050">
              <a:buBlip>
                <a:blip r:embed="rId2"/>
              </a:buBlip>
            </a:pPr>
            <a:r>
              <a:rPr lang="es-ES" sz="1600" dirty="0" err="1">
                <a:cs typeface="ＭＳ Ｐゴシック" charset="0"/>
              </a:rPr>
              <a:t>Spark</a:t>
            </a:r>
            <a:r>
              <a:rPr lang="es-ES" sz="1600" dirty="0">
                <a:cs typeface="ＭＳ Ｐゴシック" charset="0"/>
              </a:rPr>
              <a:t> SQL </a:t>
            </a:r>
            <a:r>
              <a:rPr lang="es-ES" sz="1600" dirty="0" err="1">
                <a:cs typeface="ＭＳ Ｐゴシック" charset="0"/>
              </a:rPr>
              <a:t>also</a:t>
            </a:r>
            <a:r>
              <a:rPr lang="es-ES" sz="1600" dirty="0">
                <a:cs typeface="ＭＳ Ｐゴシック" charset="0"/>
              </a:rPr>
              <a:t> </a:t>
            </a:r>
            <a:r>
              <a:rPr lang="es-ES" sz="1600" dirty="0" err="1">
                <a:cs typeface="ＭＳ Ｐゴシック" charset="0"/>
              </a:rPr>
              <a:t>support</a:t>
            </a:r>
            <a:r>
              <a:rPr lang="es-ES" sz="1600" dirty="0">
                <a:cs typeface="ＭＳ Ｐゴシック" charset="0"/>
              </a:rPr>
              <a:t> a simple </a:t>
            </a:r>
            <a:r>
              <a:rPr lang="es-ES" sz="1600" dirty="0" err="1">
                <a:cs typeface="ＭＳ Ｐゴシック" charset="0"/>
              </a:rPr>
              <a:t>shell</a:t>
            </a:r>
            <a:r>
              <a:rPr lang="es-ES" sz="1600" dirty="0">
                <a:cs typeface="ＭＳ Ｐゴシック" charset="0"/>
              </a:rPr>
              <a:t> </a:t>
            </a:r>
            <a:r>
              <a:rPr lang="es-ES" sz="1600" dirty="0" err="1">
                <a:cs typeface="ＭＳ Ｐゴシック" charset="0"/>
              </a:rPr>
              <a:t>for</a:t>
            </a:r>
            <a:r>
              <a:rPr lang="es-ES" sz="1600" dirty="0">
                <a:cs typeface="ＭＳ Ｐゴシック" charset="0"/>
              </a:rPr>
              <a:t> local </a:t>
            </a:r>
            <a:r>
              <a:rPr lang="es-ES" sz="1600" dirty="0" err="1">
                <a:cs typeface="ＭＳ Ｐゴシック" charset="0"/>
              </a:rPr>
              <a:t>development</a:t>
            </a:r>
            <a:r>
              <a:rPr lang="es-ES" sz="1600" dirty="0">
                <a:cs typeface="ＭＳ Ｐゴシック" charset="0"/>
              </a:rPr>
              <a:t> </a:t>
            </a:r>
          </a:p>
          <a:p>
            <a:pPr marL="400050" lvl="1" indent="0">
              <a:buNone/>
            </a:pPr>
            <a:r>
              <a:rPr lang="es-E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spark-sql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Working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Beeline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86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5791668"/>
      </p:ext>
    </p:extLst>
  </p:cSld>
  <p:clrMapOvr>
    <a:masterClrMapping/>
  </p:clrMapOvr>
  <p:transition spd="slow">
    <p:push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UDFs</a:t>
            </a:r>
            <a:r>
              <a:rPr lang="es-ES" dirty="0" smtClean="0"/>
              <a:t> </a:t>
            </a:r>
            <a:r>
              <a:rPr lang="es-ES" dirty="0" err="1" smtClean="0"/>
              <a:t>allow</a:t>
            </a:r>
            <a:r>
              <a:rPr lang="es-ES" dirty="0" smtClean="0"/>
              <a:t> </a:t>
            </a:r>
            <a:r>
              <a:rPr lang="es-ES" dirty="0" err="1" smtClean="0"/>
              <a:t>register</a:t>
            </a:r>
            <a:r>
              <a:rPr lang="es-ES" dirty="0" smtClean="0"/>
              <a:t> </a:t>
            </a:r>
            <a:r>
              <a:rPr lang="es-ES" dirty="0" err="1" smtClean="0"/>
              <a:t>custom</a:t>
            </a:r>
            <a:r>
              <a:rPr lang="es-ES" dirty="0" smtClean="0"/>
              <a:t> </a:t>
            </a:r>
            <a:r>
              <a:rPr lang="es-ES" dirty="0" err="1" smtClean="0"/>
              <a:t>functions</a:t>
            </a:r>
            <a:r>
              <a:rPr lang="es-ES" dirty="0" smtClean="0"/>
              <a:t> to </a:t>
            </a:r>
            <a:r>
              <a:rPr lang="es-ES" dirty="0" err="1" smtClean="0"/>
              <a:t>call</a:t>
            </a:r>
            <a:r>
              <a:rPr lang="es-ES" dirty="0" smtClean="0"/>
              <a:t> </a:t>
            </a:r>
            <a:r>
              <a:rPr lang="es-ES" dirty="0" err="1" smtClean="0"/>
              <a:t>within</a:t>
            </a:r>
            <a:r>
              <a:rPr lang="es-ES" dirty="0" smtClean="0"/>
              <a:t> SQL</a:t>
            </a:r>
          </a:p>
          <a:p>
            <a:r>
              <a:rPr lang="es-ES" dirty="0" err="1" smtClean="0"/>
              <a:t>Spark</a:t>
            </a:r>
            <a:r>
              <a:rPr lang="es-ES" dirty="0" smtClean="0"/>
              <a:t> SQL </a:t>
            </a:r>
            <a:r>
              <a:rPr lang="es-ES" dirty="0" err="1" smtClean="0"/>
              <a:t>offers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easy</a:t>
            </a:r>
            <a:r>
              <a:rPr lang="es-ES" dirty="0" smtClean="0"/>
              <a:t> </a:t>
            </a:r>
            <a:r>
              <a:rPr lang="es-ES" dirty="0" err="1" smtClean="0"/>
              <a:t>method</a:t>
            </a:r>
            <a:r>
              <a:rPr lang="es-ES" dirty="0" smtClean="0"/>
              <a:t> to </a:t>
            </a:r>
            <a:r>
              <a:rPr lang="es-ES" dirty="0" err="1" smtClean="0"/>
              <a:t>register</a:t>
            </a:r>
            <a:r>
              <a:rPr lang="es-ES" dirty="0" smtClean="0"/>
              <a:t> </a:t>
            </a:r>
            <a:r>
              <a:rPr lang="es-ES" dirty="0" err="1" smtClean="0"/>
              <a:t>UDFs</a:t>
            </a:r>
            <a:endParaRPr lang="es-ES" dirty="0" smtClean="0"/>
          </a:p>
          <a:p>
            <a:pPr marL="400050" lvl="1" indent="0">
              <a:buNone/>
            </a:pP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hiveCtx.udf.register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strLenScala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(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_: String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).length)</a:t>
            </a:r>
          </a:p>
          <a:p>
            <a:pPr marL="400050" lvl="1" indent="0">
              <a:buNone/>
            </a:pP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tweetLength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hiveCtx.sql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("SELECT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strLenScala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('tweet') FROM tweets LIMIT 10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273050" lvl="1" indent="-273050">
              <a:buBlip>
                <a:blip r:embed="rId2"/>
              </a:buBlip>
            </a:pPr>
            <a:r>
              <a:rPr lang="es-ES" dirty="0" err="1">
                <a:cs typeface="ＭＳ Ｐゴシック" charset="0"/>
              </a:rPr>
              <a:t>Using</a:t>
            </a:r>
            <a:r>
              <a:rPr lang="es-ES" dirty="0">
                <a:cs typeface="ＭＳ Ｐゴシック" charset="0"/>
              </a:rPr>
              <a:t> </a:t>
            </a:r>
            <a:r>
              <a:rPr lang="es-ES" dirty="0" err="1">
                <a:cs typeface="ＭＳ Ｐゴシック" charset="0"/>
              </a:rPr>
              <a:t>existing</a:t>
            </a:r>
            <a:r>
              <a:rPr lang="es-ES" dirty="0">
                <a:cs typeface="ＭＳ Ｐゴシック" charset="0"/>
              </a:rPr>
              <a:t> </a:t>
            </a:r>
            <a:r>
              <a:rPr lang="es-ES" dirty="0" err="1">
                <a:cs typeface="ＭＳ Ｐゴシック" charset="0"/>
              </a:rPr>
              <a:t>Hive</a:t>
            </a:r>
            <a:r>
              <a:rPr lang="es-ES" dirty="0">
                <a:cs typeface="ＭＳ Ｐゴシック" charset="0"/>
              </a:rPr>
              <a:t> UDFS</a:t>
            </a:r>
          </a:p>
          <a:p>
            <a:pPr marL="742950" lvl="2" indent="-342900"/>
            <a:r>
              <a:rPr lang="es-ES" dirty="0" smtClean="0"/>
              <a:t>Standard </a:t>
            </a:r>
            <a:r>
              <a:rPr lang="es-ES" dirty="0" err="1" smtClean="0"/>
              <a:t>Hive</a:t>
            </a:r>
            <a:r>
              <a:rPr lang="es-ES" dirty="0" smtClean="0"/>
              <a:t> </a:t>
            </a:r>
            <a:r>
              <a:rPr lang="es-ES" dirty="0" err="1" smtClean="0"/>
              <a:t>UDFs</a:t>
            </a:r>
            <a:r>
              <a:rPr lang="es-ES" dirty="0" smtClean="0"/>
              <a:t> are </a:t>
            </a:r>
            <a:r>
              <a:rPr lang="es-ES" dirty="0" err="1" smtClean="0"/>
              <a:t>already</a:t>
            </a:r>
            <a:r>
              <a:rPr lang="es-ES" dirty="0" smtClean="0"/>
              <a:t> </a:t>
            </a:r>
            <a:r>
              <a:rPr lang="es-ES" dirty="0" err="1" smtClean="0"/>
              <a:t>included</a:t>
            </a:r>
            <a:endParaRPr lang="es-ES" dirty="0" smtClean="0"/>
          </a:p>
          <a:p>
            <a:pPr marL="742950" lvl="2" indent="-342900"/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jars</a:t>
            </a:r>
            <a:r>
              <a:rPr lang="es-ES" dirty="0" smtClean="0"/>
              <a:t> of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UDFs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to be </a:t>
            </a:r>
            <a:r>
              <a:rPr lang="es-ES" dirty="0" err="1" smtClean="0"/>
              <a:t>included</a:t>
            </a:r>
            <a:r>
              <a:rPr lang="es-ES" dirty="0" smtClean="0"/>
              <a:t>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project</a:t>
            </a:r>
            <a:r>
              <a:rPr lang="es-ES" dirty="0" smtClean="0"/>
              <a:t>.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using</a:t>
            </a:r>
            <a:r>
              <a:rPr lang="es-ES" dirty="0" smtClean="0"/>
              <a:t> JDBC server </a:t>
            </a:r>
            <a:r>
              <a:rPr lang="es-ES" dirty="0" err="1" smtClean="0"/>
              <a:t>add</a:t>
            </a:r>
            <a:r>
              <a:rPr lang="es-ES" dirty="0" smtClean="0"/>
              <a:t> - -</a:t>
            </a:r>
            <a:r>
              <a:rPr lang="es-ES" dirty="0" err="1" smtClean="0"/>
              <a:t>jar</a:t>
            </a:r>
            <a:r>
              <a:rPr lang="es-ES" dirty="0" smtClean="0"/>
              <a:t> </a:t>
            </a:r>
            <a:r>
              <a:rPr lang="es-ES" dirty="0" err="1" smtClean="0"/>
              <a:t>command</a:t>
            </a:r>
            <a:r>
              <a:rPr lang="es-ES" dirty="0" smtClean="0"/>
              <a:t>-line </a:t>
            </a:r>
            <a:r>
              <a:rPr lang="es-ES" dirty="0" err="1" smtClean="0"/>
              <a:t>flag</a:t>
            </a:r>
            <a:endParaRPr lang="es-ES" dirty="0" smtClean="0"/>
          </a:p>
          <a:p>
            <a:pPr marL="742950" lvl="2" indent="-342900"/>
            <a:r>
              <a:rPr lang="es-ES" dirty="0" smtClean="0"/>
              <a:t>To </a:t>
            </a:r>
            <a:r>
              <a:rPr lang="es-ES" dirty="0" err="1" smtClean="0"/>
              <a:t>make</a:t>
            </a:r>
            <a:r>
              <a:rPr lang="es-ES" dirty="0" smtClean="0"/>
              <a:t> </a:t>
            </a:r>
            <a:r>
              <a:rPr lang="es-ES" dirty="0" err="1" smtClean="0"/>
              <a:t>UDFs</a:t>
            </a:r>
            <a:r>
              <a:rPr lang="es-ES" dirty="0" smtClean="0"/>
              <a:t> </a:t>
            </a:r>
            <a:r>
              <a:rPr lang="es-ES" dirty="0" err="1" smtClean="0"/>
              <a:t>available</a:t>
            </a:r>
            <a:r>
              <a:rPr lang="es-ES" dirty="0" smtClean="0"/>
              <a:t> </a:t>
            </a:r>
          </a:p>
          <a:p>
            <a:pPr marL="800100" lvl="2" indent="0">
              <a:buNone/>
            </a:pPr>
            <a:r>
              <a:rPr lang="en-GB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hiveCtx.sql</a:t>
            </a:r>
            <a:r>
              <a:rPr lang="en-GB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("CREATE TEMPORARY FUNCTION name AS </a:t>
            </a:r>
            <a:r>
              <a:rPr lang="en-GB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class.function</a:t>
            </a:r>
            <a:r>
              <a:rPr lang="en-GB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 smtClean="0"/>
              <a:t> SQL </a:t>
            </a:r>
            <a:r>
              <a:rPr lang="es-ES" dirty="0" err="1" smtClean="0"/>
              <a:t>UDFs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63245"/>
      </p:ext>
    </p:extLst>
  </p:cSld>
  <p:clrMapOvr>
    <a:masterClrMapping/>
  </p:clrMapOvr>
  <p:transition spd="slow">
    <p:push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Exercise 8:</a:t>
            </a:r>
            <a:r>
              <a:rPr lang="en-GB" sz="1800" b="1" dirty="0"/>
              <a:t> Data Mining Using </a:t>
            </a:r>
            <a:r>
              <a:rPr lang="en-GB" sz="1800" b="1" dirty="0" err="1" smtClean="0"/>
              <a:t>SparkSQL</a:t>
            </a:r>
            <a:endParaRPr lang="en-GB" sz="1800" b="1" dirty="0" smtClean="0"/>
          </a:p>
          <a:p>
            <a:r>
              <a:rPr lang="en-GB" sz="1800" b="1" dirty="0"/>
              <a:t>Exercise 9: Running spark jobs inside IntelliJ </a:t>
            </a:r>
            <a:r>
              <a:rPr lang="en-GB" sz="1800" b="1" dirty="0" smtClean="0"/>
              <a:t>IDE</a:t>
            </a:r>
          </a:p>
          <a:p>
            <a:r>
              <a:rPr lang="en-GB" sz="1800" b="1" dirty="0"/>
              <a:t>Exercise 10: </a:t>
            </a:r>
            <a:r>
              <a:rPr lang="en-GB" sz="1800" b="1" dirty="0" err="1" smtClean="0"/>
              <a:t>Dataframes</a:t>
            </a:r>
            <a:endParaRPr lang="en-GB" sz="1800" b="1" dirty="0" smtClean="0"/>
          </a:p>
          <a:p>
            <a:r>
              <a:rPr lang="en-GB" sz="1800" b="1" dirty="0"/>
              <a:t>Exercise 11: </a:t>
            </a:r>
            <a:r>
              <a:rPr lang="en-GB" sz="1800" b="1" dirty="0" err="1" smtClean="0"/>
              <a:t>Dataframes</a:t>
            </a:r>
            <a:endParaRPr lang="en-GB" sz="1800" b="1" dirty="0" smtClean="0"/>
          </a:p>
          <a:p>
            <a:r>
              <a:rPr lang="en-GB" sz="1800" b="1" dirty="0"/>
              <a:t>Exercise 12: Spark RDD testing </a:t>
            </a:r>
            <a:endParaRPr lang="en-GB" sz="1800" b="1" dirty="0" smtClean="0"/>
          </a:p>
          <a:p>
            <a:r>
              <a:rPr lang="en-GB" sz="1800" b="1" dirty="0"/>
              <a:t>Exercise 13:  Spark </a:t>
            </a:r>
            <a:r>
              <a:rPr lang="en-GB" sz="1800" b="1" dirty="0" err="1"/>
              <a:t>DataFrame</a:t>
            </a:r>
            <a:r>
              <a:rPr lang="en-GB" sz="1800" b="1" dirty="0"/>
              <a:t> testing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356301"/>
      </p:ext>
    </p:extLst>
  </p:cSld>
  <p:clrMapOvr>
    <a:masterClrMapping/>
  </p:clrMapOvr>
  <p:transition spd="slow">
    <p:push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 smtClean="0"/>
              <a:t> </a:t>
            </a:r>
            <a:r>
              <a:rPr lang="es-ES" dirty="0" err="1" smtClean="0"/>
              <a:t>Streaming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89</a:t>
            </a:fld>
            <a:endParaRPr lang="en-GB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496944" cy="4933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33326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MapReduce</a:t>
            </a:r>
            <a:endParaRPr lang="en-GB" dirty="0"/>
          </a:p>
          <a:p>
            <a:pPr lvl="1"/>
            <a:r>
              <a:rPr lang="en-GB" dirty="0"/>
              <a:t>Is batch oriented</a:t>
            </a:r>
          </a:p>
          <a:p>
            <a:pPr lvl="2"/>
            <a:r>
              <a:rPr lang="en-GB" dirty="0"/>
              <a:t>So, Hive, Pig and all MR-based systems too</a:t>
            </a:r>
          </a:p>
          <a:p>
            <a:pPr lvl="2"/>
            <a:r>
              <a:rPr lang="en-GB" dirty="0"/>
              <a:t>Great throughput but high latency</a:t>
            </a:r>
          </a:p>
          <a:p>
            <a:pPr lvl="2"/>
            <a:r>
              <a:rPr lang="en-GB" dirty="0"/>
              <a:t>Not for BI tools</a:t>
            </a:r>
          </a:p>
          <a:p>
            <a:pPr lvl="2"/>
            <a:r>
              <a:rPr lang="en-GB" dirty="0"/>
              <a:t>Not for real-time (stream) </a:t>
            </a:r>
            <a:r>
              <a:rPr lang="en-GB" dirty="0" smtClean="0"/>
              <a:t>processing</a:t>
            </a:r>
            <a:endParaRPr lang="en-GB" dirty="0"/>
          </a:p>
          <a:p>
            <a:pPr lvl="1"/>
            <a:r>
              <a:rPr lang="en-GB" dirty="0"/>
              <a:t>Programming model not good for iterative programming (</a:t>
            </a:r>
            <a:r>
              <a:rPr lang="en-GB" i="1" dirty="0"/>
              <a:t>e.g.</a:t>
            </a:r>
            <a:r>
              <a:rPr lang="en-GB" dirty="0"/>
              <a:t> machine learning)</a:t>
            </a:r>
          </a:p>
          <a:p>
            <a:pPr lvl="2"/>
            <a:r>
              <a:rPr lang="en-GB" dirty="0"/>
              <a:t>Forces to concatenate multiple jobs</a:t>
            </a:r>
          </a:p>
          <a:p>
            <a:pPr lvl="2"/>
            <a:r>
              <a:rPr lang="en-GB" dirty="0"/>
              <a:t>External orchestration</a:t>
            </a:r>
          </a:p>
          <a:p>
            <a:pPr lvl="2"/>
            <a:r>
              <a:rPr lang="en-GB" dirty="0"/>
              <a:t>Each job flushes to disk</a:t>
            </a:r>
          </a:p>
          <a:p>
            <a:pPr lvl="2"/>
            <a:r>
              <a:rPr lang="en-GB" dirty="0"/>
              <a:t>Data sharing requires external storage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Problems with Traditional Large-Scale Systems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463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 smtClean="0"/>
              <a:t> </a:t>
            </a:r>
            <a:r>
              <a:rPr lang="es-ES" dirty="0" err="1" smtClean="0"/>
              <a:t>Streaming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90</a:t>
            </a:fld>
            <a:endParaRPr lang="en-GB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24743"/>
            <a:ext cx="8064896" cy="5220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8573397"/>
      </p:ext>
    </p:extLst>
  </p:cSld>
  <p:clrMapOvr>
    <a:masterClrMapping/>
  </p:clrMapOvr>
  <p:transition spd="slow">
    <p:push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 smtClean="0"/>
              <a:t> </a:t>
            </a:r>
            <a:r>
              <a:rPr lang="es-ES" dirty="0" err="1" smtClean="0"/>
              <a:t>Streaming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91</a:t>
            </a:fld>
            <a:endParaRPr lang="en-GB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53" y="1279673"/>
            <a:ext cx="8672380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9001459"/>
      </p:ext>
    </p:extLst>
  </p:cSld>
  <p:clrMapOvr>
    <a:masterClrMapping/>
  </p:clrMapOvr>
  <p:transition spd="slow">
    <p:push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Algorithms</a:t>
            </a:r>
          </a:p>
          <a:p>
            <a:pPr lvl="1"/>
            <a:r>
              <a:rPr lang="en-GB" dirty="0"/>
              <a:t>Classification (discrete) and regression (continue)</a:t>
            </a:r>
          </a:p>
          <a:p>
            <a:pPr lvl="2"/>
            <a:r>
              <a:rPr lang="en-GB" i="1" dirty="0" err="1"/>
              <a:t>e.g</a:t>
            </a:r>
            <a:r>
              <a:rPr lang="en-GB" dirty="0"/>
              <a:t>: credit scoring, marketing campaigns, …</a:t>
            </a:r>
          </a:p>
          <a:p>
            <a:pPr lvl="2"/>
            <a:r>
              <a:rPr lang="en-GB" dirty="0"/>
              <a:t>Linear models: SVMs, logistic regression, linear regression</a:t>
            </a:r>
          </a:p>
          <a:p>
            <a:pPr lvl="2"/>
            <a:r>
              <a:rPr lang="en-GB" dirty="0"/>
              <a:t>Naive Bayes</a:t>
            </a:r>
          </a:p>
          <a:p>
            <a:pPr lvl="2"/>
            <a:r>
              <a:rPr lang="en-GB" dirty="0"/>
              <a:t>Decision trees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Collaborative filtering</a:t>
            </a:r>
          </a:p>
          <a:p>
            <a:pPr lvl="2"/>
            <a:r>
              <a:rPr lang="en-GB" i="1" dirty="0" err="1"/>
              <a:t>e.g</a:t>
            </a:r>
            <a:r>
              <a:rPr lang="en-GB" dirty="0"/>
              <a:t>: recommenders</a:t>
            </a:r>
          </a:p>
          <a:p>
            <a:pPr lvl="2"/>
            <a:r>
              <a:rPr lang="en-GB" dirty="0"/>
              <a:t>Alternating least squares – ALS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Clustering</a:t>
            </a:r>
          </a:p>
          <a:p>
            <a:pPr lvl="2"/>
            <a:r>
              <a:rPr lang="en-GB" i="1" dirty="0" err="1"/>
              <a:t>e.g</a:t>
            </a:r>
            <a:r>
              <a:rPr lang="en-GB" dirty="0"/>
              <a:t>: social network analysis (communities)</a:t>
            </a:r>
          </a:p>
          <a:p>
            <a:pPr lvl="2"/>
            <a:r>
              <a:rPr lang="en-GB" dirty="0"/>
              <a:t>K-Means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MLib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674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Exercise 14: Recommender </a:t>
            </a:r>
            <a:r>
              <a:rPr lang="en-GB" dirty="0" smtClean="0"/>
              <a:t>Algorithms</a:t>
            </a:r>
          </a:p>
          <a:p>
            <a:r>
              <a:rPr lang="en-GB" dirty="0"/>
              <a:t>Exercise 15: Deploy program in a Spark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0B7AC-647E-470C-83C4-CDE9FB279F10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9803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err="1"/>
              <a:t>Contact</a:t>
            </a:r>
            <a:r>
              <a:rPr lang="es-ES" dirty="0"/>
              <a:t> me </a:t>
            </a:r>
            <a:r>
              <a:rPr lang="es-ES" dirty="0">
                <a:hlinkClick r:id="rId2"/>
              </a:rPr>
              <a:t>alje@gft.com</a:t>
            </a:r>
            <a:endParaRPr lang="es-ES" dirty="0"/>
          </a:p>
          <a:p>
            <a:r>
              <a:rPr lang="es-ES" dirty="0" err="1"/>
              <a:t>Linkedin</a:t>
            </a:r>
            <a:r>
              <a:rPr lang="es-ES" dirty="0"/>
              <a:t> </a:t>
            </a:r>
            <a:r>
              <a:rPr lang="en-GB">
                <a:hlinkClick r:id="rId3"/>
              </a:rPr>
              <a:t>https://es.linkedin.com/in/chicochica10</a:t>
            </a:r>
            <a:endParaRPr lang="en-GB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/>
              <a:t>e</a:t>
            </a:r>
            <a:r>
              <a:rPr lang="es-ES" dirty="0" err="1" smtClean="0"/>
              <a:t>nd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92610-3D12-4416-9A38-E24A12CC93AD}" type="datetime5">
              <a:rPr lang="en-US" altLang="en-US" smtClean="0"/>
              <a:pPr/>
              <a:t>23-Oct-15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GFT Technologies AG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08CF0-616B-4657-8FB5-B7139A0F9BC2}" type="slidenum">
              <a:rPr lang="en-US" altLang="en-US" smtClean="0"/>
              <a:pPr/>
              <a:t>94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6903730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Headlin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schrift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schrift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schrift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schrif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schrif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schrift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schrift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schrif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schrif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schrif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schrift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schrift"/>
</p:tagLst>
</file>

<file path=ppt/theme/theme1.xml><?xml version="1.0" encoding="utf-8"?>
<a:theme xmlns:a="http://schemas.openxmlformats.org/drawingml/2006/main" name="GFT_Seminari_UPC_2015_Spark">
  <a:themeElements>
    <a:clrScheme name="GFT_Colours_2014">
      <a:dk1>
        <a:srgbClr val="000000"/>
      </a:dk1>
      <a:lt1>
        <a:srgbClr val="FFFFFF"/>
      </a:lt1>
      <a:dk2>
        <a:srgbClr val="000000"/>
      </a:dk2>
      <a:lt2>
        <a:srgbClr val="D5DAE4"/>
      </a:lt2>
      <a:accent1>
        <a:srgbClr val="213E7F"/>
      </a:accent1>
      <a:accent2>
        <a:srgbClr val="00A5C0"/>
      </a:accent2>
      <a:accent3>
        <a:srgbClr val="B1B2B3"/>
      </a:accent3>
      <a:accent4>
        <a:srgbClr val="7F9EC0"/>
      </a:accent4>
      <a:accent5>
        <a:srgbClr val="CAE0E5"/>
      </a:accent5>
      <a:accent6>
        <a:srgbClr val="B1B2B3"/>
      </a:accent6>
      <a:hlink>
        <a:srgbClr val="00A5C0"/>
      </a:hlink>
      <a:folHlink>
        <a:srgbClr val="213E7F"/>
      </a:folHlink>
    </a:clrScheme>
    <a:fontScheme name="GFT_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lIns="0" tIns="0" rIns="0" bIns="0">
        <a:spAutoFit/>
      </a:bodyPr>
      <a:lstStyle>
        <a:defPPr>
          <a:spcBef>
            <a:spcPts val="100"/>
          </a:spcBef>
          <a:spcAft>
            <a:spcPts val="100"/>
          </a:spcAft>
          <a:defRPr sz="950" dirty="0"/>
        </a:defPPr>
      </a:lstStyle>
    </a:txDef>
  </a:objectDefaults>
  <a:extraClrSchemeLst>
    <a:extraClrScheme>
      <a:clrScheme name="GFT_DE 1">
        <a:dk1>
          <a:srgbClr val="000000"/>
        </a:dk1>
        <a:lt1>
          <a:srgbClr val="FFFFFF"/>
        </a:lt1>
        <a:dk2>
          <a:srgbClr val="000000"/>
        </a:dk2>
        <a:lt2>
          <a:srgbClr val="D5DAE4"/>
        </a:lt2>
        <a:accent1>
          <a:srgbClr val="003399"/>
        </a:accent1>
        <a:accent2>
          <a:srgbClr val="CCCC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B9B9B9"/>
        </a:accent6>
        <a:hlink>
          <a:srgbClr val="93A0BA"/>
        </a:hlink>
        <a:folHlink>
          <a:srgbClr val="F4AE1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FT_DE 2">
        <a:dk1>
          <a:srgbClr val="000000"/>
        </a:dk1>
        <a:lt1>
          <a:srgbClr val="FFFFFF"/>
        </a:lt1>
        <a:dk2>
          <a:srgbClr val="000000"/>
        </a:dk2>
        <a:lt2>
          <a:srgbClr val="D5DAE4"/>
        </a:lt2>
        <a:accent1>
          <a:srgbClr val="003399"/>
        </a:accent1>
        <a:accent2>
          <a:srgbClr val="CCCC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B9B9B9"/>
        </a:accent6>
        <a:hlink>
          <a:srgbClr val="94A1BB"/>
        </a:hlink>
        <a:folHlink>
          <a:srgbClr val="EEBD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v5_GFT_MASTER.potx" id="{0499BC36-F504-48FE-B624-679107AB1F18}" vid="{304785FB-A37F-4ED5-A32C-8677DED9BB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D7D33DB11EAE45BD9BC443370DB50F" ma:contentTypeVersion="3" ma:contentTypeDescription="Create a new document." ma:contentTypeScope="" ma:versionID="eb7aff425be769235a38d3c0cdada0e5">
  <xsd:schema xmlns:xsd="http://www.w3.org/2001/XMLSchema" xmlns:xs="http://www.w3.org/2001/XMLSchema" xmlns:p="http://schemas.microsoft.com/office/2006/metadata/properties" xmlns:ns2="c2e5be42-5d64-46f5-800b-d2c0373f572f" xmlns:ns3="3ffd839a-a86e-4835-9fad-0cdd6d4e8ba0" targetNamespace="http://schemas.microsoft.com/office/2006/metadata/properties" ma:root="true" ma:fieldsID="b85417593b1b35ece2b6b9c42564e232" ns2:_="" ns3:_="">
    <xsd:import namespace="c2e5be42-5d64-46f5-800b-d2c0373f572f"/>
    <xsd:import namespace="3ffd839a-a86e-4835-9fad-0cdd6d4e8ba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jd9d0f75caa8411ea4c39ef74a455679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e5be42-5d64-46f5-800b-d2c0373f572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hidden="true" ma:list="{d5aabfcc-0dc6-4080-b701-2337a4a29180}" ma:internalName="TaxCatchAll" ma:showField="CatchAllData" ma:web="c2e5be42-5d64-46f5-800b-d2c0373f57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fd839a-a86e-4835-9fad-0cdd6d4e8ba0" elementFormDefault="qualified">
    <xsd:import namespace="http://schemas.microsoft.com/office/2006/documentManagement/types"/>
    <xsd:import namespace="http://schemas.microsoft.com/office/infopath/2007/PartnerControls"/>
    <xsd:element name="jd9d0f75caa8411ea4c39ef74a455679" ma:index="12" nillable="true" ma:taxonomy="true" ma:internalName="jd9d0f75caa8411ea4c39ef74a455679" ma:taxonomyFieldName="Tags" ma:displayName="Tags" ma:default="" ma:fieldId="{3d9d0f75-caa8-411e-a4c3-9ef74a455679}" ma:taxonomyMulti="true" ma:sspId="caaa4a9c-149a-4bb6-9562-3975e6eca66a" ma:termSetId="3392d499-9212-4ef1-9e07-09ffe4c5b8f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jd9d0f75caa8411ea4c39ef74a455679 xmlns="3ffd839a-a86e-4835-9fad-0cdd6d4e8ba0">
      <Terms xmlns="http://schemas.microsoft.com/office/infopath/2007/PartnerControls"/>
    </jd9d0f75caa8411ea4c39ef74a455679>
    <_dlc_DocId xmlns="c2e5be42-5d64-46f5-800b-d2c0373f572f">2HU33M2NP4CA-94-60</_dlc_DocId>
    <TaxCatchAll xmlns="c2e5be42-5d64-46f5-800b-d2c0373f572f"/>
    <_dlc_DocIdUrl xmlns="c2e5be42-5d64-46f5-800b-d2c0373f572f">
      <Url>https://share.gft.com/sites/knowledge/BigData/_layouts/DocIdRedir.aspx?ID=2HU33M2NP4CA-94-60</Url>
      <Description>2HU33M2NP4CA-94-60</Description>
    </_dlc_DocIdUrl>
  </documentManagement>
</p:properties>
</file>

<file path=customXml/itemProps1.xml><?xml version="1.0" encoding="utf-8"?>
<ds:datastoreItem xmlns:ds="http://schemas.openxmlformats.org/officeDocument/2006/customXml" ds:itemID="{E3A7855B-FA71-430A-B97D-84A0AE53D9CF}"/>
</file>

<file path=customXml/itemProps2.xml><?xml version="1.0" encoding="utf-8"?>
<ds:datastoreItem xmlns:ds="http://schemas.openxmlformats.org/officeDocument/2006/customXml" ds:itemID="{950D1655-86FB-4F2B-895B-B48BB1A6321A}"/>
</file>

<file path=customXml/itemProps3.xml><?xml version="1.0" encoding="utf-8"?>
<ds:datastoreItem xmlns:ds="http://schemas.openxmlformats.org/officeDocument/2006/customXml" ds:itemID="{C5AECA05-0217-43CA-AA82-A31B5DEC6B5A}"/>
</file>

<file path=customXml/itemProps4.xml><?xml version="1.0" encoding="utf-8"?>
<ds:datastoreItem xmlns:ds="http://schemas.openxmlformats.org/officeDocument/2006/customXml" ds:itemID="{1677C2E6-930A-40E4-B5FE-5C910E976A8E}"/>
</file>

<file path=docProps/app.xml><?xml version="1.0" encoding="utf-8"?>
<Properties xmlns="http://schemas.openxmlformats.org/officeDocument/2006/extended-properties" xmlns:vt="http://schemas.openxmlformats.org/officeDocument/2006/docPropsVTypes">
  <TotalTime>8920</TotalTime>
  <Words>7289</Words>
  <Application>Microsoft Office PowerPoint</Application>
  <PresentationFormat>On-screen Show (4:3)</PresentationFormat>
  <Paragraphs>993</Paragraphs>
  <Slides>94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5" baseType="lpstr">
      <vt:lpstr>GFT_Seminari_UPC_2015_Spark</vt:lpstr>
      <vt:lpstr>PowerPoint Presentation</vt:lpstr>
      <vt:lpstr>About Me</vt:lpstr>
      <vt:lpstr>Content</vt:lpstr>
      <vt:lpstr>PowerPoint Presentation</vt:lpstr>
      <vt:lpstr>What is Apache Spark</vt:lpstr>
      <vt:lpstr>Introducing Spark</vt:lpstr>
      <vt:lpstr>Unified stack</vt:lpstr>
      <vt:lpstr>Brief History</vt:lpstr>
      <vt:lpstr>Problems with Traditional Large-Scale Systems</vt:lpstr>
      <vt:lpstr>Problems with Traditional Large-Scale Systems</vt:lpstr>
      <vt:lpstr>Problems with Traditional Large-Scale Systems</vt:lpstr>
      <vt:lpstr>Problems with Traditional Large-Scale Systems</vt:lpstr>
      <vt:lpstr>PowerPoint Presentation</vt:lpstr>
      <vt:lpstr>Core Spark Concepts</vt:lpstr>
      <vt:lpstr>Core Spark Concepts (cont.)</vt:lpstr>
      <vt:lpstr>Using the Spark Shell</vt:lpstr>
      <vt:lpstr>Spark operations example</vt:lpstr>
      <vt:lpstr>Building your own application</vt:lpstr>
      <vt:lpstr>PowerPoint Presentation</vt:lpstr>
      <vt:lpstr>RDD Basics</vt:lpstr>
      <vt:lpstr>RDD Basics (cont.)</vt:lpstr>
      <vt:lpstr>Creating RDDs</vt:lpstr>
      <vt:lpstr>Transformations</vt:lpstr>
      <vt:lpstr>Actions</vt:lpstr>
      <vt:lpstr>Passing Functions to Spark</vt:lpstr>
      <vt:lpstr>Common Transformations And Actions</vt:lpstr>
      <vt:lpstr>RDD Operations</vt:lpstr>
      <vt:lpstr>RDD Operations</vt:lpstr>
      <vt:lpstr>RDD Operations</vt:lpstr>
      <vt:lpstr>RDD Operations</vt:lpstr>
      <vt:lpstr>Key/Value Pairs RDDs</vt:lpstr>
      <vt:lpstr>Pair RDD Operations</vt:lpstr>
      <vt:lpstr>Pair RDD Operations</vt:lpstr>
      <vt:lpstr>Pair RDD Operations</vt:lpstr>
      <vt:lpstr>PowerPoint Presentation</vt:lpstr>
      <vt:lpstr>Persistence (caching)</vt:lpstr>
      <vt:lpstr>Persistence</vt:lpstr>
      <vt:lpstr>PowerPoint Presentation</vt:lpstr>
      <vt:lpstr>Data Partitioning</vt:lpstr>
      <vt:lpstr>Data Partitioning</vt:lpstr>
      <vt:lpstr>Data Partitioning</vt:lpstr>
      <vt:lpstr>Data Partitioning</vt:lpstr>
      <vt:lpstr>Data Partitioning</vt:lpstr>
      <vt:lpstr>Loading and saving Data</vt:lpstr>
      <vt:lpstr>Loading and saving Data</vt:lpstr>
      <vt:lpstr>Loading and saving data</vt:lpstr>
      <vt:lpstr>Loading and saving Data</vt:lpstr>
      <vt:lpstr>Loading and saving data</vt:lpstr>
      <vt:lpstr>Loading and saving data</vt:lpstr>
      <vt:lpstr>Loading and saving data</vt:lpstr>
      <vt:lpstr>Loading and saving data</vt:lpstr>
      <vt:lpstr>Shared Variables</vt:lpstr>
      <vt:lpstr>Shared variables</vt:lpstr>
      <vt:lpstr>Shared variables</vt:lpstr>
      <vt:lpstr>Shared Variables</vt:lpstr>
      <vt:lpstr>PowerPoint Presentation</vt:lpstr>
      <vt:lpstr>Working on a Per-Partition Basis</vt:lpstr>
      <vt:lpstr>Working on a Per-Partition Basis</vt:lpstr>
      <vt:lpstr>Numeric RDD Operations</vt:lpstr>
      <vt:lpstr>Spark Runtime architecture</vt:lpstr>
      <vt:lpstr>The Driver</vt:lpstr>
      <vt:lpstr>Executors</vt:lpstr>
      <vt:lpstr>Components of Execution</vt:lpstr>
      <vt:lpstr>Components of Execution</vt:lpstr>
      <vt:lpstr>Components of Execution</vt:lpstr>
      <vt:lpstr>Driver / executor steps</vt:lpstr>
      <vt:lpstr>Cluster Manager</vt:lpstr>
      <vt:lpstr>Launching a program</vt:lpstr>
      <vt:lpstr>Spark Configuration</vt:lpstr>
      <vt:lpstr>Spark web UI</vt:lpstr>
      <vt:lpstr>Drivers and Executor logs</vt:lpstr>
      <vt:lpstr>Tuning</vt:lpstr>
      <vt:lpstr>Serialization</vt:lpstr>
      <vt:lpstr>Spark SQL</vt:lpstr>
      <vt:lpstr>DataFrame</vt:lpstr>
      <vt:lpstr>Linking with Spark SQL</vt:lpstr>
      <vt:lpstr>Using SparkSQL in Applications</vt:lpstr>
      <vt:lpstr>Using SparkSQL in Applications</vt:lpstr>
      <vt:lpstr>Types stored by DataFrames</vt:lpstr>
      <vt:lpstr>Caching in Spark SQL</vt:lpstr>
      <vt:lpstr>Loading and Saving Data</vt:lpstr>
      <vt:lpstr>Loading and Saving Data</vt:lpstr>
      <vt:lpstr>Loading and Saving Data</vt:lpstr>
      <vt:lpstr>Loading and Saving Data</vt:lpstr>
      <vt:lpstr>JDBC /ODBC Server</vt:lpstr>
      <vt:lpstr>Working with Beeline</vt:lpstr>
      <vt:lpstr>Spark SQL UDFs</vt:lpstr>
      <vt:lpstr>PowerPoint Presentation</vt:lpstr>
      <vt:lpstr>Spark Streaming</vt:lpstr>
      <vt:lpstr>Spark Streaming</vt:lpstr>
      <vt:lpstr>Spark Streaming</vt:lpstr>
      <vt:lpstr>MLib</vt:lpstr>
      <vt:lpstr>PowerPoint Presentation</vt:lpstr>
      <vt:lpstr>The end</vt:lpstr>
    </vt:vector>
  </TitlesOfParts>
  <Company>GFT 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fgd</dc:title>
  <dc:creator>GFT</dc:creator>
  <cp:lastModifiedBy>GFT</cp:lastModifiedBy>
  <cp:revision>192</cp:revision>
  <dcterms:created xsi:type="dcterms:W3CDTF">2015-10-07T09:23:46Z</dcterms:created>
  <dcterms:modified xsi:type="dcterms:W3CDTF">2015-10-23T14:48:19Z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1a9b8aed-b01c-458c-a8c7-91f0c69d5a58</vt:lpwstr>
  </property>
  <property fmtid="{D5CDD505-2E9C-101B-9397-08002B2CF9AE}" pid="3" name="ContentTypeId">
    <vt:lpwstr>0x010100C3D7D33DB11EAE45BD9BC443370DB50F</vt:lpwstr>
  </property>
</Properties>
</file>